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63" r:id="rId3"/>
    <p:sldId id="270" r:id="rId4"/>
    <p:sldId id="267" r:id="rId5"/>
    <p:sldId id="269" r:id="rId6"/>
    <p:sldId id="266" r:id="rId7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5" d="100"/>
          <a:sy n="115" d="100"/>
        </p:scale>
        <p:origin x="138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90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7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54461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54461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47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65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4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0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4626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64626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28602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98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52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73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4930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556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5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74989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6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2C444-BB06-409A-9E3D-F95E97D6690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5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F6CF6BC-1C90-4C2E-8545-38D352FC74D7}"/>
              </a:ext>
            </a:extLst>
          </p:cNvPr>
          <p:cNvSpPr txBox="1"/>
          <p:nvPr/>
        </p:nvSpPr>
        <p:spPr>
          <a:xfrm>
            <a:off x="179512" y="1744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事業の実施体制表</a:t>
            </a:r>
          </a:p>
        </p:txBody>
      </p:sp>
    </p:spTree>
    <p:extLst>
      <p:ext uri="{BB962C8B-B14F-4D97-AF65-F5344CB8AC3E}">
        <p14:creationId xmlns:p14="http://schemas.microsoft.com/office/powerpoint/2010/main" val="94561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2339753" y="1744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株式会社○○</a:t>
            </a:r>
            <a:endParaRPr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2897676" y="2845367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prstClr val="white"/>
                </a:solidFill>
                <a:latin typeface="+mj-ea"/>
              </a:rPr>
              <a:t>PPA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事業者：株式会社○○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設備の所有者（申請者）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3113838" y="626519"/>
            <a:ext cx="291632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【</a:t>
            </a:r>
            <a:r>
              <a:rPr kumimoji="1" lang="ja-JP" altLang="en-US" dirty="0">
                <a:solidFill>
                  <a:schemeClr val="bg1"/>
                </a:solidFill>
              </a:rPr>
              <a:t>需要家</a:t>
            </a:r>
            <a:r>
              <a:rPr kumimoji="1" lang="en-US" altLang="ja-JP" dirty="0">
                <a:solidFill>
                  <a:schemeClr val="bg1"/>
                </a:solidFill>
              </a:rPr>
              <a:t>】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3FD9F4-5AF4-466C-AF45-7B9F6D7AA660}"/>
              </a:ext>
            </a:extLst>
          </p:cNvPr>
          <p:cNvSpPr/>
          <p:nvPr/>
        </p:nvSpPr>
        <p:spPr>
          <a:xfrm>
            <a:off x="3275509" y="514502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4740715" y="1880828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4327430" y="1899992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1835699" y="2160573"/>
            <a:ext cx="2542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・エネルギーサービス料の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4787050" y="2185293"/>
            <a:ext cx="1580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・電力供給</a:t>
            </a:r>
            <a:endParaRPr lang="en-US" altLang="ja-JP" sz="14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753C6C-49FE-4DC5-9177-72EFBE6D87A2}"/>
              </a:ext>
            </a:extLst>
          </p:cNvPr>
          <p:cNvSpPr txBox="1"/>
          <p:nvPr/>
        </p:nvSpPr>
        <p:spPr>
          <a:xfrm>
            <a:off x="5508105" y="6394398"/>
            <a:ext cx="3635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記入例（①④事業</a:t>
            </a:r>
            <a:r>
              <a:rPr lang="en-US" altLang="ja-JP" sz="1400" dirty="0">
                <a:solidFill>
                  <a:srgbClr val="FF0000"/>
                </a:solidFill>
              </a:rPr>
              <a:t>…PPA</a:t>
            </a:r>
            <a:r>
              <a:rPr lang="ja-JP" altLang="en-US" sz="1400" dirty="0">
                <a:solidFill>
                  <a:srgbClr val="FF0000"/>
                </a:solidFill>
              </a:rPr>
              <a:t>：自己調達の場合）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740715" y="413600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327430" y="415517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3424911" y="430644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787050" y="4414168"/>
            <a:ext cx="1701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・太陽光発電設備</a:t>
            </a:r>
            <a:endParaRPr lang="en-US" altLang="ja-JP" sz="14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FE2D55B-D096-44A9-9CFD-E0B1BE225695}"/>
              </a:ext>
            </a:extLst>
          </p:cNvPr>
          <p:cNvSpPr txBox="1"/>
          <p:nvPr/>
        </p:nvSpPr>
        <p:spPr>
          <a:xfrm>
            <a:off x="179512" y="1744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事業の実施体制表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6335570" y="1455949"/>
            <a:ext cx="534658" cy="1889048"/>
            <a:chOff x="7092280" y="1899992"/>
            <a:chExt cx="648072" cy="1889048"/>
          </a:xfrm>
        </p:grpSpPr>
        <p:cxnSp>
          <p:nvCxnSpPr>
            <p:cNvPr id="6" name="直線矢印コネクタ 5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6948264" y="2246584"/>
            <a:ext cx="1951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95546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2339752" y="1744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株式会社○○</a:t>
            </a:r>
            <a:endParaRPr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1499201" y="3096615"/>
            <a:ext cx="334864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ＰＰＡ事業者：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申請者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1931524" y="1278854"/>
            <a:ext cx="2916323" cy="877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【</a:t>
            </a:r>
            <a:r>
              <a:rPr kumimoji="1" lang="ja-JP" altLang="en-US" dirty="0">
                <a:solidFill>
                  <a:schemeClr val="bg1"/>
                </a:solidFill>
              </a:rPr>
              <a:t>需要家</a:t>
            </a:r>
            <a:r>
              <a:rPr kumimoji="1" lang="en-US" altLang="ja-JP" dirty="0">
                <a:solidFill>
                  <a:schemeClr val="bg1"/>
                </a:solidFill>
              </a:rPr>
              <a:t>】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3268328" y="2271580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2809542" y="2271580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1192935" y="2352926"/>
            <a:ext cx="177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・エネルギー</a:t>
            </a:r>
            <a:br>
              <a:rPr lang="en-US" altLang="ja-JP" sz="1400" dirty="0"/>
            </a:br>
            <a:r>
              <a:rPr lang="ja-JP" altLang="en-US" sz="1400" dirty="0"/>
              <a:t>　サービス料の支払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753C6C-49FE-4DC5-9177-72EFBE6D87A2}"/>
              </a:ext>
            </a:extLst>
          </p:cNvPr>
          <p:cNvSpPr txBox="1"/>
          <p:nvPr/>
        </p:nvSpPr>
        <p:spPr>
          <a:xfrm>
            <a:off x="4860032" y="6384798"/>
            <a:ext cx="4190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 ①④事業</a:t>
            </a:r>
            <a:r>
              <a:rPr lang="en-US" altLang="ja-JP" sz="1400" dirty="0">
                <a:solidFill>
                  <a:srgbClr val="FF0000"/>
                </a:solidFill>
              </a:rPr>
              <a:t>… PPA</a:t>
            </a:r>
            <a:r>
              <a:rPr lang="ja-JP" altLang="en-US" sz="1400" dirty="0">
                <a:solidFill>
                  <a:srgbClr val="FF0000"/>
                </a:solidFill>
              </a:rPr>
              <a:t>：リースバック契約の場合）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839EC05-2AC8-404A-9AD9-5E862A951809}"/>
              </a:ext>
            </a:extLst>
          </p:cNvPr>
          <p:cNvGrpSpPr/>
          <p:nvPr/>
        </p:nvGrpSpPr>
        <p:grpSpPr>
          <a:xfrm>
            <a:off x="4854837" y="3061450"/>
            <a:ext cx="4080880" cy="1160871"/>
            <a:chOff x="2349992" y="5415377"/>
            <a:chExt cx="4080880" cy="1160871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A53FD9F4-5AF4-466C-AF45-7B9F6D7AA660}"/>
                </a:ext>
              </a:extLst>
            </p:cNvPr>
            <p:cNvSpPr/>
            <p:nvPr/>
          </p:nvSpPr>
          <p:spPr>
            <a:xfrm>
              <a:off x="3910597" y="5486428"/>
              <a:ext cx="2520275" cy="8282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見積もり合わせにより</a:t>
              </a:r>
              <a:endParaRPr lang="en-US" altLang="ja-JP" dirty="0"/>
            </a:p>
            <a:p>
              <a:pPr algn="ctr"/>
              <a:r>
                <a:rPr lang="ja-JP" altLang="en-US" dirty="0"/>
                <a:t>業者を選定予定</a:t>
              </a:r>
              <a:br>
                <a:rPr lang="en-US" altLang="ja-JP" dirty="0">
                  <a:solidFill>
                    <a:prstClr val="white"/>
                  </a:solidFill>
                  <a:latin typeface="+mj-ea"/>
                </a:rPr>
              </a:br>
              <a:r>
                <a:rPr lang="en-US" altLang="ja-JP" dirty="0"/>
                <a:t>【</a:t>
              </a:r>
              <a:r>
                <a:rPr lang="ja-JP" altLang="en-US" dirty="0"/>
                <a:t>工事</a:t>
              </a:r>
              <a:r>
                <a:rPr kumimoji="1" lang="en-US" altLang="ja-JP" dirty="0"/>
                <a:t>】</a:t>
              </a:r>
              <a:endParaRPr kumimoji="1" lang="ja-JP" altLang="en-US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A9E883A8-CF7E-489B-A185-39059CFD7F9F}"/>
                </a:ext>
              </a:extLst>
            </p:cNvPr>
            <p:cNvSpPr txBox="1"/>
            <p:nvPr/>
          </p:nvSpPr>
          <p:spPr>
            <a:xfrm>
              <a:off x="2472567" y="6053028"/>
              <a:ext cx="9664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/>
                <a:t>・発注</a:t>
              </a:r>
              <a:endParaRPr lang="en-US" altLang="ja-JP" sz="1400" dirty="0"/>
            </a:p>
            <a:p>
              <a:r>
                <a:rPr kumimoji="1" lang="ja-JP" altLang="en-US" sz="1400" dirty="0"/>
                <a:t>・支払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274D1A9-143A-4A6A-87F7-536512DAAEAD}"/>
                </a:ext>
              </a:extLst>
            </p:cNvPr>
            <p:cNvSpPr txBox="1"/>
            <p:nvPr/>
          </p:nvSpPr>
          <p:spPr>
            <a:xfrm>
              <a:off x="2349992" y="5415377"/>
              <a:ext cx="15536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/>
                <a:t>・太陽光発電設備</a:t>
              </a:r>
              <a:endParaRPr lang="en-US" altLang="ja-JP" sz="1400" dirty="0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6D6337C-A413-4AC0-A10D-1CE8DC202DD9}"/>
              </a:ext>
            </a:extLst>
          </p:cNvPr>
          <p:cNvSpPr txBox="1"/>
          <p:nvPr/>
        </p:nvSpPr>
        <p:spPr>
          <a:xfrm>
            <a:off x="3314476" y="2477691"/>
            <a:ext cx="1580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・電力供給</a:t>
            </a:r>
            <a:endParaRPr lang="en-US" altLang="ja-JP" sz="1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065179-BE7F-4961-A982-95FF8B545785}"/>
              </a:ext>
            </a:extLst>
          </p:cNvPr>
          <p:cNvSpPr txBox="1"/>
          <p:nvPr/>
        </p:nvSpPr>
        <p:spPr>
          <a:xfrm>
            <a:off x="179512" y="1744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事業の実施体制表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177A4B5-3C2E-4D47-A38B-BAB00F176942}"/>
              </a:ext>
            </a:extLst>
          </p:cNvPr>
          <p:cNvSpPr/>
          <p:nvPr/>
        </p:nvSpPr>
        <p:spPr>
          <a:xfrm>
            <a:off x="1546237" y="5104929"/>
            <a:ext cx="334864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リース会社：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設備の所有者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F7F1782-EEC5-41C0-A028-3F7FB77DADF1}"/>
              </a:ext>
            </a:extLst>
          </p:cNvPr>
          <p:cNvSpPr txBox="1"/>
          <p:nvPr/>
        </p:nvSpPr>
        <p:spPr>
          <a:xfrm>
            <a:off x="1418870" y="4313475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D0A71BF0-FCF9-4A84-B4E3-095F21489971}"/>
              </a:ext>
            </a:extLst>
          </p:cNvPr>
          <p:cNvCxnSpPr>
            <a:cxnSpLocks/>
          </p:cNvCxnSpPr>
          <p:nvPr/>
        </p:nvCxnSpPr>
        <p:spPr>
          <a:xfrm flipV="1">
            <a:off x="3124312" y="4231579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64F2307D-13FC-4A09-8CF5-1708B4CCCD22}"/>
              </a:ext>
            </a:extLst>
          </p:cNvPr>
          <p:cNvCxnSpPr>
            <a:cxnSpLocks/>
          </p:cNvCxnSpPr>
          <p:nvPr/>
        </p:nvCxnSpPr>
        <p:spPr>
          <a:xfrm>
            <a:off x="2970362" y="4242616"/>
            <a:ext cx="0" cy="684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C6EAD447-8D99-4552-A036-73326EE53EDA}"/>
              </a:ext>
            </a:extLst>
          </p:cNvPr>
          <p:cNvCxnSpPr>
            <a:cxnSpLocks/>
          </p:cNvCxnSpPr>
          <p:nvPr/>
        </p:nvCxnSpPr>
        <p:spPr>
          <a:xfrm flipH="1">
            <a:off x="5032827" y="3429000"/>
            <a:ext cx="12598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72C2D44-1E6D-4F92-BA09-D661540E3135}"/>
              </a:ext>
            </a:extLst>
          </p:cNvPr>
          <p:cNvCxnSpPr>
            <a:cxnSpLocks/>
          </p:cNvCxnSpPr>
          <p:nvPr/>
        </p:nvCxnSpPr>
        <p:spPr>
          <a:xfrm>
            <a:off x="5032826" y="3645024"/>
            <a:ext cx="12598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9B91D88B-2579-4943-A872-45381DBD8D49}"/>
              </a:ext>
            </a:extLst>
          </p:cNvPr>
          <p:cNvCxnSpPr>
            <a:cxnSpLocks/>
          </p:cNvCxnSpPr>
          <p:nvPr/>
        </p:nvCxnSpPr>
        <p:spPr>
          <a:xfrm flipV="1">
            <a:off x="3988408" y="4206616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BAC191C0-FD0D-4519-ABC9-C9F193585AFA}"/>
              </a:ext>
            </a:extLst>
          </p:cNvPr>
          <p:cNvCxnSpPr>
            <a:cxnSpLocks/>
          </p:cNvCxnSpPr>
          <p:nvPr/>
        </p:nvCxnSpPr>
        <p:spPr>
          <a:xfrm>
            <a:off x="3772384" y="4206616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9BCD0AD-6D65-452E-AA58-127C63EC6591}"/>
              </a:ext>
            </a:extLst>
          </p:cNvPr>
          <p:cNvSpPr txBox="1"/>
          <p:nvPr/>
        </p:nvSpPr>
        <p:spPr>
          <a:xfrm>
            <a:off x="4064633" y="4242616"/>
            <a:ext cx="15804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・売買契約</a:t>
            </a:r>
            <a:endParaRPr lang="en-US" altLang="ja-JP" sz="1400" dirty="0"/>
          </a:p>
          <a:p>
            <a:r>
              <a:rPr lang="ja-JP" altLang="en-US" sz="1400" dirty="0"/>
              <a:t>・リースバック契約</a:t>
            </a:r>
            <a:endParaRPr lang="en-US" altLang="ja-JP" sz="1400" dirty="0"/>
          </a:p>
          <a:p>
            <a:r>
              <a:rPr lang="ja-JP" altLang="en-US" sz="1400" dirty="0"/>
              <a:t>・設備の提供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88632A6-2C11-47B9-B29C-61D441C151F2}"/>
              </a:ext>
            </a:extLst>
          </p:cNvPr>
          <p:cNvSpPr txBox="1"/>
          <p:nvPr/>
        </p:nvSpPr>
        <p:spPr>
          <a:xfrm>
            <a:off x="1426124" y="4584616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・売買代金の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0" y="5796971"/>
            <a:ext cx="2106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・設備譲渡</a:t>
            </a:r>
            <a:endParaRPr lang="en-US" altLang="ja-JP" sz="1400" dirty="0"/>
          </a:p>
          <a:p>
            <a:r>
              <a:rPr lang="ja-JP" altLang="en-US" sz="1400" dirty="0"/>
              <a:t>（リース契約期間満了後）</a:t>
            </a:r>
            <a:endParaRPr lang="en-US" altLang="ja-JP" sz="1400" dirty="0"/>
          </a:p>
        </p:txBody>
      </p:sp>
      <p:grpSp>
        <p:nvGrpSpPr>
          <p:cNvPr id="40" name="グループ化 39"/>
          <p:cNvGrpSpPr/>
          <p:nvPr/>
        </p:nvGrpSpPr>
        <p:grpSpPr>
          <a:xfrm flipH="1">
            <a:off x="925161" y="1579216"/>
            <a:ext cx="560809" cy="1889048"/>
            <a:chOff x="7092280" y="1899992"/>
            <a:chExt cx="648072" cy="1889048"/>
          </a:xfrm>
        </p:grpSpPr>
        <p:cxnSp>
          <p:nvCxnSpPr>
            <p:cNvPr id="41" name="直線矢印コネクタ 40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" name="グループ化 43"/>
          <p:cNvGrpSpPr/>
          <p:nvPr/>
        </p:nvGrpSpPr>
        <p:grpSpPr>
          <a:xfrm flipH="1">
            <a:off x="925160" y="3793980"/>
            <a:ext cx="485493" cy="1889048"/>
            <a:chOff x="7092280" y="1899992"/>
            <a:chExt cx="648072" cy="1889048"/>
          </a:xfrm>
        </p:grpSpPr>
        <p:cxnSp>
          <p:nvCxnSpPr>
            <p:cNvPr id="45" name="直線矢印コネクタ 44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0" y="1003479"/>
            <a:ext cx="1951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4024366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2339752" y="1744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株式会社○○　（共同申請者：株式会社■■）</a:t>
            </a:r>
            <a:endParaRPr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2897677" y="2223206"/>
            <a:ext cx="334864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ＰＰＡ事業者：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代表申請者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3113838" y="626519"/>
            <a:ext cx="2916323" cy="877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【</a:t>
            </a:r>
            <a:r>
              <a:rPr kumimoji="1" lang="ja-JP" altLang="en-US" dirty="0">
                <a:solidFill>
                  <a:schemeClr val="bg1"/>
                </a:solidFill>
              </a:rPr>
              <a:t>需要家</a:t>
            </a:r>
            <a:r>
              <a:rPr kumimoji="1" lang="en-US" altLang="ja-JP" dirty="0">
                <a:solidFill>
                  <a:schemeClr val="bg1"/>
                </a:solidFill>
              </a:rPr>
              <a:t>】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4716016" y="1616001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4326633" y="1604254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753C6C-49FE-4DC5-9177-72EFBE6D87A2}"/>
              </a:ext>
            </a:extLst>
          </p:cNvPr>
          <p:cNvSpPr txBox="1"/>
          <p:nvPr/>
        </p:nvSpPr>
        <p:spPr>
          <a:xfrm>
            <a:off x="5292080" y="6434809"/>
            <a:ext cx="3924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 ①④事業</a:t>
            </a:r>
            <a:r>
              <a:rPr lang="en-US" altLang="ja-JP" sz="1400" dirty="0">
                <a:solidFill>
                  <a:srgbClr val="FF0000"/>
                </a:solidFill>
              </a:rPr>
              <a:t>… PPA</a:t>
            </a:r>
            <a:r>
              <a:rPr lang="ja-JP" altLang="en-US" sz="1400" dirty="0">
                <a:solidFill>
                  <a:srgbClr val="FF0000"/>
                </a:solidFill>
              </a:rPr>
              <a:t>：リース契約の場合）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839EC05-2AC8-404A-9AD9-5E862A951809}"/>
              </a:ext>
            </a:extLst>
          </p:cNvPr>
          <p:cNvGrpSpPr/>
          <p:nvPr/>
        </p:nvGrpSpPr>
        <p:grpSpPr>
          <a:xfrm>
            <a:off x="3372328" y="4712459"/>
            <a:ext cx="3212579" cy="1403028"/>
            <a:chOff x="3275509" y="4894123"/>
            <a:chExt cx="3212579" cy="1403028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A53FD9F4-5AF4-466C-AF45-7B9F6D7AA660}"/>
                </a:ext>
              </a:extLst>
            </p:cNvPr>
            <p:cNvSpPr/>
            <p:nvPr/>
          </p:nvSpPr>
          <p:spPr>
            <a:xfrm>
              <a:off x="3275509" y="5468941"/>
              <a:ext cx="2520275" cy="8282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見積もり合わせにより</a:t>
              </a:r>
              <a:endParaRPr lang="en-US" altLang="ja-JP" dirty="0"/>
            </a:p>
            <a:p>
              <a:pPr algn="ctr"/>
              <a:r>
                <a:rPr lang="ja-JP" altLang="en-US" dirty="0"/>
                <a:t>業者を選定予定</a:t>
              </a:r>
              <a:br>
                <a:rPr lang="en-US" altLang="ja-JP" dirty="0">
                  <a:solidFill>
                    <a:prstClr val="white"/>
                  </a:solidFill>
                  <a:latin typeface="+mj-ea"/>
                </a:rPr>
              </a:br>
              <a:r>
                <a:rPr lang="en-US" altLang="ja-JP" dirty="0"/>
                <a:t>【</a:t>
              </a:r>
              <a:r>
                <a:rPr lang="ja-JP" altLang="en-US" dirty="0"/>
                <a:t>工事</a:t>
              </a:r>
              <a:r>
                <a:rPr kumimoji="1" lang="en-US" altLang="ja-JP" dirty="0"/>
                <a:t>】</a:t>
              </a:r>
              <a:endParaRPr kumimoji="1" lang="ja-JP" altLang="en-US" dirty="0"/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2C4680E4-FF70-49FA-94C9-F050C521CE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675" y="4894124"/>
              <a:ext cx="0" cy="5232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A9C89FBF-ABF5-47EE-B15D-6415D5E74328}"/>
                </a:ext>
              </a:extLst>
            </p:cNvPr>
            <p:cNvCxnSpPr>
              <a:cxnSpLocks/>
            </p:cNvCxnSpPr>
            <p:nvPr/>
          </p:nvCxnSpPr>
          <p:spPr>
            <a:xfrm>
              <a:off x="4300974" y="4894123"/>
              <a:ext cx="0" cy="5262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A9E883A8-CF7E-489B-A185-39059CFD7F9F}"/>
                </a:ext>
              </a:extLst>
            </p:cNvPr>
            <p:cNvSpPr txBox="1"/>
            <p:nvPr/>
          </p:nvSpPr>
          <p:spPr>
            <a:xfrm>
              <a:off x="3280675" y="4894123"/>
              <a:ext cx="8435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/>
                <a:t>・発注</a:t>
              </a:r>
              <a:endParaRPr lang="en-US" altLang="ja-JP" sz="1400" dirty="0"/>
            </a:p>
            <a:p>
              <a:r>
                <a:rPr kumimoji="1" lang="ja-JP" altLang="en-US" sz="1400" dirty="0"/>
                <a:t>・支払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274D1A9-143A-4A6A-87F7-536512DAAEAD}"/>
                </a:ext>
              </a:extLst>
            </p:cNvPr>
            <p:cNvSpPr txBox="1"/>
            <p:nvPr/>
          </p:nvSpPr>
          <p:spPr>
            <a:xfrm>
              <a:off x="4787080" y="5057968"/>
              <a:ext cx="1701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/>
                <a:t>・太陽光発電設備</a:t>
              </a:r>
              <a:endParaRPr lang="en-US" altLang="ja-JP" sz="1400" dirty="0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6D6337C-A413-4AC0-A10D-1CE8DC202DD9}"/>
              </a:ext>
            </a:extLst>
          </p:cNvPr>
          <p:cNvSpPr txBox="1"/>
          <p:nvPr/>
        </p:nvSpPr>
        <p:spPr>
          <a:xfrm>
            <a:off x="5004500" y="3245517"/>
            <a:ext cx="1580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065179-BE7F-4961-A982-95FF8B545785}"/>
              </a:ext>
            </a:extLst>
          </p:cNvPr>
          <p:cNvSpPr txBox="1"/>
          <p:nvPr/>
        </p:nvSpPr>
        <p:spPr>
          <a:xfrm>
            <a:off x="179512" y="1744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事業の実施体制表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177A4B5-3C2E-4D47-A38B-BAB00F176942}"/>
              </a:ext>
            </a:extLst>
          </p:cNvPr>
          <p:cNvSpPr/>
          <p:nvPr/>
        </p:nvSpPr>
        <p:spPr>
          <a:xfrm>
            <a:off x="2917290" y="3698071"/>
            <a:ext cx="334864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リース会社：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設備の所有者（共同申請者）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F7F1782-EEC5-41C0-A028-3F7FB77DADF1}"/>
              </a:ext>
            </a:extLst>
          </p:cNvPr>
          <p:cNvSpPr txBox="1"/>
          <p:nvPr/>
        </p:nvSpPr>
        <p:spPr>
          <a:xfrm>
            <a:off x="2840183" y="3264806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D0A71BF0-FCF9-4A84-B4E3-095F21489971}"/>
              </a:ext>
            </a:extLst>
          </p:cNvPr>
          <p:cNvCxnSpPr>
            <a:cxnSpLocks/>
          </p:cNvCxnSpPr>
          <p:nvPr/>
        </p:nvCxnSpPr>
        <p:spPr>
          <a:xfrm flipV="1">
            <a:off x="4833384" y="3165348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64F2307D-13FC-4A09-8CF5-1708B4CCCD22}"/>
              </a:ext>
            </a:extLst>
          </p:cNvPr>
          <p:cNvCxnSpPr>
            <a:cxnSpLocks/>
          </p:cNvCxnSpPr>
          <p:nvPr/>
        </p:nvCxnSpPr>
        <p:spPr>
          <a:xfrm>
            <a:off x="4383459" y="3165348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32E6485-03D2-49B0-A550-9EEE5D9CF6AF}"/>
              </a:ext>
            </a:extLst>
          </p:cNvPr>
          <p:cNvSpPr txBox="1"/>
          <p:nvPr/>
        </p:nvSpPr>
        <p:spPr>
          <a:xfrm>
            <a:off x="4810103" y="1712764"/>
            <a:ext cx="1580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・電力供給</a:t>
            </a:r>
            <a:endParaRPr lang="en-US" altLang="ja-JP" sz="1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0CA23E1-860F-4907-A903-D6E197C11A9F}"/>
              </a:ext>
            </a:extLst>
          </p:cNvPr>
          <p:cNvSpPr txBox="1"/>
          <p:nvPr/>
        </p:nvSpPr>
        <p:spPr>
          <a:xfrm>
            <a:off x="2611083" y="1605042"/>
            <a:ext cx="177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・エネルギー</a:t>
            </a:r>
            <a:br>
              <a:rPr lang="en-US" altLang="ja-JP" sz="1400" dirty="0"/>
            </a:br>
            <a:r>
              <a:rPr lang="ja-JP" altLang="en-US" sz="1400" dirty="0"/>
              <a:t>　サービス料の支払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682097" y="3284299"/>
            <a:ext cx="2398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・設備譲渡</a:t>
            </a:r>
            <a:endParaRPr lang="en-US" altLang="ja-JP" sz="1400" dirty="0"/>
          </a:p>
          <a:p>
            <a:r>
              <a:rPr lang="ja-JP" altLang="en-US" sz="1400" dirty="0"/>
              <a:t>（リース契約期間満了後）</a:t>
            </a:r>
            <a:endParaRPr lang="en-US" altLang="ja-JP" sz="1400" dirty="0"/>
          </a:p>
        </p:txBody>
      </p:sp>
      <p:grpSp>
        <p:nvGrpSpPr>
          <p:cNvPr id="34" name="グループ化 33"/>
          <p:cNvGrpSpPr/>
          <p:nvPr/>
        </p:nvGrpSpPr>
        <p:grpSpPr>
          <a:xfrm flipH="1">
            <a:off x="2254570" y="908146"/>
            <a:ext cx="560809" cy="1656758"/>
            <a:chOff x="7092280" y="1899992"/>
            <a:chExt cx="648072" cy="1889048"/>
          </a:xfrm>
        </p:grpSpPr>
        <p:cxnSp>
          <p:nvCxnSpPr>
            <p:cNvPr id="35" name="直線矢印コネクタ 34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グループ化 37"/>
          <p:cNvGrpSpPr/>
          <p:nvPr/>
        </p:nvGrpSpPr>
        <p:grpSpPr>
          <a:xfrm flipH="1">
            <a:off x="2254568" y="2810152"/>
            <a:ext cx="485493" cy="1411139"/>
            <a:chOff x="7092280" y="1899992"/>
            <a:chExt cx="648072" cy="1889048"/>
          </a:xfrm>
        </p:grpSpPr>
        <p:cxnSp>
          <p:nvCxnSpPr>
            <p:cNvPr id="39" name="直線矢印コネクタ 38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661395" y="1191053"/>
            <a:ext cx="1951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4100638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2339752" y="1744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株式会社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■■ 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（共同申請者：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▲▲株式会社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1898151" y="2845367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リース会社：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設備の所有者（代表申請者）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2114313" y="626519"/>
            <a:ext cx="291632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【</a:t>
            </a:r>
            <a:r>
              <a:rPr kumimoji="1" lang="ja-JP" altLang="en-US" dirty="0">
                <a:solidFill>
                  <a:schemeClr val="bg1"/>
                </a:solidFill>
              </a:rPr>
              <a:t>需要家（共同申請者）</a:t>
            </a:r>
            <a:r>
              <a:rPr kumimoji="1" lang="en-US" altLang="ja-JP" dirty="0">
                <a:solidFill>
                  <a:schemeClr val="bg1"/>
                </a:solidFill>
              </a:rPr>
              <a:t>】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3FD9F4-5AF4-466C-AF45-7B9F6D7AA660}"/>
              </a:ext>
            </a:extLst>
          </p:cNvPr>
          <p:cNvSpPr/>
          <p:nvPr/>
        </p:nvSpPr>
        <p:spPr>
          <a:xfrm>
            <a:off x="2275984" y="514502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H="1" flipV="1">
            <a:off x="5146092" y="1398223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3327905" y="1899992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1835696" y="2160573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753C6C-49FE-4DC5-9177-72EFBE6D87A2}"/>
              </a:ext>
            </a:extLst>
          </p:cNvPr>
          <p:cNvSpPr txBox="1"/>
          <p:nvPr/>
        </p:nvSpPr>
        <p:spPr>
          <a:xfrm>
            <a:off x="4860032" y="6452049"/>
            <a:ext cx="4269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 ③⑥事業</a:t>
            </a:r>
            <a:r>
              <a:rPr lang="en-US" altLang="ja-JP" sz="1400" dirty="0">
                <a:solidFill>
                  <a:srgbClr val="FF0000"/>
                </a:solidFill>
              </a:rPr>
              <a:t>…</a:t>
            </a:r>
            <a:r>
              <a:rPr lang="ja-JP" altLang="en-US" sz="1400" dirty="0">
                <a:solidFill>
                  <a:srgbClr val="FF0000"/>
                </a:solidFill>
              </a:rPr>
              <a:t>ファイナンスリース契約の場合）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3741190" y="413600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3327905" y="415517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2512261" y="4316029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3787525" y="4414168"/>
            <a:ext cx="1701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・太陽光発電設備</a:t>
            </a:r>
            <a:endParaRPr lang="en-US" altLang="ja-JP" sz="14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6D6337C-A413-4AC0-A10D-1CE8DC202DD9}"/>
              </a:ext>
            </a:extLst>
          </p:cNvPr>
          <p:cNvSpPr txBox="1"/>
          <p:nvPr/>
        </p:nvSpPr>
        <p:spPr>
          <a:xfrm>
            <a:off x="5229766" y="2055086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065179-BE7F-4961-A982-95FF8B545785}"/>
              </a:ext>
            </a:extLst>
          </p:cNvPr>
          <p:cNvSpPr txBox="1"/>
          <p:nvPr/>
        </p:nvSpPr>
        <p:spPr>
          <a:xfrm>
            <a:off x="179512" y="1744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事業の実施体制表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AE5D1C4-54A5-4B21-A8B8-DAE1A1441E15}"/>
              </a:ext>
            </a:extLst>
          </p:cNvPr>
          <p:cNvSpPr/>
          <p:nvPr/>
        </p:nvSpPr>
        <p:spPr>
          <a:xfrm>
            <a:off x="6163010" y="2609280"/>
            <a:ext cx="2542431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保守管理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55A0C516-D3A1-4B50-BCAB-D608E468AE60}"/>
              </a:ext>
            </a:extLst>
          </p:cNvPr>
          <p:cNvCxnSpPr>
            <a:cxnSpLocks/>
          </p:cNvCxnSpPr>
          <p:nvPr/>
        </p:nvCxnSpPr>
        <p:spPr>
          <a:xfrm>
            <a:off x="5246797" y="1105519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1B58B6A-5B19-45F2-89CF-766F877DE3A8}"/>
              </a:ext>
            </a:extLst>
          </p:cNvPr>
          <p:cNvSpPr txBox="1"/>
          <p:nvPr/>
        </p:nvSpPr>
        <p:spPr>
          <a:xfrm>
            <a:off x="6163010" y="1282563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・保守料金の支払</a:t>
            </a:r>
            <a:endParaRPr lang="en-US" altLang="ja-JP" sz="1400" dirty="0"/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300E59A3-990A-4669-92CA-32FFDCB54188}"/>
              </a:ext>
            </a:extLst>
          </p:cNvPr>
          <p:cNvCxnSpPr>
            <a:cxnSpLocks/>
          </p:cNvCxnSpPr>
          <p:nvPr/>
        </p:nvCxnSpPr>
        <p:spPr>
          <a:xfrm flipV="1">
            <a:off x="3753653" y="1922981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F34AF-8AB7-496F-80E3-97EABB8A8C5F}"/>
              </a:ext>
            </a:extLst>
          </p:cNvPr>
          <p:cNvSpPr txBox="1"/>
          <p:nvPr/>
        </p:nvSpPr>
        <p:spPr>
          <a:xfrm>
            <a:off x="3744482" y="2154858"/>
            <a:ext cx="1580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130444" y="1534306"/>
            <a:ext cx="2282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・設備譲渡</a:t>
            </a:r>
            <a:endParaRPr lang="en-US" altLang="ja-JP" sz="1400" dirty="0"/>
          </a:p>
          <a:p>
            <a:r>
              <a:rPr lang="ja-JP" altLang="en-US" sz="1400" dirty="0"/>
              <a:t>（リース契約期間満了後）</a:t>
            </a:r>
            <a:endParaRPr lang="en-US" altLang="ja-JP" sz="1400" dirty="0"/>
          </a:p>
        </p:txBody>
      </p:sp>
      <p:grpSp>
        <p:nvGrpSpPr>
          <p:cNvPr id="32" name="グループ化 31"/>
          <p:cNvGrpSpPr/>
          <p:nvPr/>
        </p:nvGrpSpPr>
        <p:grpSpPr>
          <a:xfrm flipH="1">
            <a:off x="1331639" y="1127415"/>
            <a:ext cx="485493" cy="2445601"/>
            <a:chOff x="7092280" y="1899992"/>
            <a:chExt cx="648072" cy="1889048"/>
          </a:xfrm>
        </p:grpSpPr>
        <p:cxnSp>
          <p:nvCxnSpPr>
            <p:cNvPr id="34" name="直線矢印コネクタ 33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9735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3FD9F4-5AF4-466C-AF45-7B9F6D7AA660}"/>
              </a:ext>
            </a:extLst>
          </p:cNvPr>
          <p:cNvSpPr/>
          <p:nvPr/>
        </p:nvSpPr>
        <p:spPr>
          <a:xfrm>
            <a:off x="3221679" y="3848879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設計・監理・工事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686885" y="2839865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273600" y="2859029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3438695" y="3010302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686885" y="3118024"/>
            <a:ext cx="1701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・太陽光発電設備</a:t>
            </a:r>
            <a:endParaRPr lang="en-US" altLang="ja-JP" sz="14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02BFF35-990E-484F-B9FC-D8E30887B5B6}"/>
              </a:ext>
            </a:extLst>
          </p:cNvPr>
          <p:cNvSpPr txBox="1"/>
          <p:nvPr/>
        </p:nvSpPr>
        <p:spPr>
          <a:xfrm>
            <a:off x="5741954" y="6381328"/>
            <a:ext cx="3402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記入例（②⑤事業</a:t>
            </a:r>
            <a:r>
              <a:rPr lang="en-US" altLang="ja-JP" sz="1400" dirty="0">
                <a:solidFill>
                  <a:srgbClr val="FF0000"/>
                </a:solidFill>
              </a:rPr>
              <a:t>…</a:t>
            </a:r>
            <a:r>
              <a:rPr lang="ja-JP" altLang="en-US" sz="1400" dirty="0">
                <a:solidFill>
                  <a:srgbClr val="FF0000"/>
                </a:solidFill>
              </a:rPr>
              <a:t>単独申請の場合）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CCC2B2F-5BF4-4D08-9083-CE411B094EE2}"/>
              </a:ext>
            </a:extLst>
          </p:cNvPr>
          <p:cNvSpPr/>
          <p:nvPr/>
        </p:nvSpPr>
        <p:spPr>
          <a:xfrm>
            <a:off x="593560" y="1412776"/>
            <a:ext cx="79568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施設の所有者／設備の所有者（申請者）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A6084D6-0A78-4F4E-BDD3-68B5638204C2}"/>
              </a:ext>
            </a:extLst>
          </p:cNvPr>
          <p:cNvSpPr txBox="1"/>
          <p:nvPr/>
        </p:nvSpPr>
        <p:spPr>
          <a:xfrm>
            <a:off x="179512" y="1744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事業の実施体制表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660092-30B3-4998-8708-E5D81A3AE319}"/>
              </a:ext>
            </a:extLst>
          </p:cNvPr>
          <p:cNvSpPr txBox="1"/>
          <p:nvPr/>
        </p:nvSpPr>
        <p:spPr>
          <a:xfrm>
            <a:off x="2339752" y="1744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▲▲株式会社</a:t>
            </a:r>
            <a:endParaRPr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0084481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E969926-C35E-4B9C-93F7-57A51276E4E6}" vid="{CB478695-38CA-4AB5-81A7-0DBA352C88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497</Words>
  <Application>Microsoft Office PowerPoint</Application>
  <PresentationFormat>画面に合わせる (4:3)</PresentationFormat>
  <Paragraphs>89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Blank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2020-02-06T04:56:37Z</dcterms:created>
  <dcterms:modified xsi:type="dcterms:W3CDTF">2020-06-29T02:15:24Z</dcterms:modified>
</cp:coreProperties>
</file>