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sldIdLst>
    <p:sldId id="259" r:id="rId3"/>
    <p:sldId id="258" r:id="rId4"/>
    <p:sldId id="260" r:id="rId5"/>
    <p:sldId id="261" r:id="rId6"/>
    <p:sldId id="268" r:id="rId7"/>
    <p:sldId id="269" r:id="rId8"/>
    <p:sldId id="264" r:id="rId9"/>
    <p:sldId id="265" r:id="rId10"/>
    <p:sldId id="266" r:id="rId11"/>
    <p:sldId id="267" r:id="rId12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7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0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24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4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2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116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795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05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47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2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172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4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4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41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515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786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44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7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1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29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7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08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50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FAFD-B33D-4E1C-BC1A-7BA693AD2AEC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76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8E0B-7A9B-49F9-AC16-8F461964925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3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498708" y="31780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latin typeface="+mn-ea"/>
              </a:rPr>
              <a:t>導入設備の運用説明書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155578" y="1213658"/>
            <a:ext cx="8799589" cy="5335275"/>
            <a:chOff x="155578" y="590203"/>
            <a:chExt cx="8799589" cy="6200193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600140"/>
              <a:ext cx="8794867" cy="6190256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5220393" y="590203"/>
              <a:ext cx="3732413" cy="52954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57938" y="590203"/>
              <a:ext cx="5062455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導入システム図</a:t>
              </a:r>
            </a:p>
          </p:txBody>
        </p:sp>
        <p:cxnSp>
          <p:nvCxnSpPr>
            <p:cNvPr id="19" name="直線コネクタ 18"/>
            <p:cNvCxnSpPr/>
            <p:nvPr/>
          </p:nvCxnSpPr>
          <p:spPr>
            <a:xfrm flipH="1">
              <a:off x="5219009" y="590203"/>
              <a:ext cx="1384" cy="43874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正方形/長方形 20"/>
            <p:cNvSpPr/>
            <p:nvPr/>
          </p:nvSpPr>
          <p:spPr>
            <a:xfrm>
              <a:off x="5219009" y="591845"/>
              <a:ext cx="3735180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システムの説明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5219700" y="923081"/>
              <a:ext cx="3730338" cy="20092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平常時の動作説明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5219009" y="2941125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停電時の動作説明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4549423" y="4976099"/>
              <a:ext cx="4405744" cy="1805503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特定負荷設備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】※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数値の根拠を明示すること</a:t>
              </a: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55578" y="4980706"/>
              <a:ext cx="4391484" cy="1798771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システム構成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124694" y="6542117"/>
            <a:ext cx="895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必要に応じて、記入する欄の構成や数を変更すること　　　　　　　　　　　　　　　　　　　　　　</a:t>
            </a:r>
            <a:r>
              <a:rPr kumimoji="1" lang="en-US" altLang="ja-JP" sz="1400" dirty="0"/>
              <a:t>1/2</a:t>
            </a:r>
            <a:endParaRPr kumimoji="1" lang="ja-JP" altLang="en-US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B58C27B-8B38-4E8D-97AB-2E56397004C3}"/>
              </a:ext>
            </a:extLst>
          </p:cNvPr>
          <p:cNvSpPr txBox="1"/>
          <p:nvPr/>
        </p:nvSpPr>
        <p:spPr>
          <a:xfrm>
            <a:off x="4908666" y="453461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施設の住所：　　　　　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0BC147E-169E-417A-89FC-D2867E44B436}"/>
              </a:ext>
            </a:extLst>
          </p:cNvPr>
          <p:cNvSpPr txBox="1"/>
          <p:nvPr/>
        </p:nvSpPr>
        <p:spPr>
          <a:xfrm>
            <a:off x="4898729" y="758135"/>
            <a:ext cx="3743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設備設置箇所の住所：　　　　　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7C0F605-654E-46D3-83BE-670212B25911}"/>
              </a:ext>
            </a:extLst>
          </p:cNvPr>
          <p:cNvSpPr txBox="1"/>
          <p:nvPr/>
        </p:nvSpPr>
        <p:spPr>
          <a:xfrm>
            <a:off x="4908665" y="162431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施設名：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516533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>
            <a:endCxn id="22" idx="0"/>
          </p:cNvCxnSpPr>
          <p:nvPr/>
        </p:nvCxnSpPr>
        <p:spPr>
          <a:xfrm>
            <a:off x="2488574" y="2380033"/>
            <a:ext cx="2901" cy="583211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51517" y="5426921"/>
            <a:ext cx="2800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・蓄電池から特定負荷設備へ電力供給</a:t>
            </a:r>
            <a:endParaRPr lang="en-US" altLang="ja-JP" sz="1200" dirty="0"/>
          </a:p>
        </p:txBody>
      </p:sp>
      <p:grpSp>
        <p:nvGrpSpPr>
          <p:cNvPr id="70" name="グループ化 69"/>
          <p:cNvGrpSpPr/>
          <p:nvPr/>
        </p:nvGrpSpPr>
        <p:grpSpPr>
          <a:xfrm>
            <a:off x="1820488" y="1743839"/>
            <a:ext cx="1344216" cy="636194"/>
            <a:chOff x="2394065" y="1182119"/>
            <a:chExt cx="1792288" cy="848258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91" name="平行四辺形 90"/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12kW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92" name="直線コネクタ 91"/>
              <p:cNvCxnSpPr>
                <a:stCxn id="91" idx="5"/>
                <a:endCxn id="91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コネクタ 95"/>
              <p:cNvCxnSpPr>
                <a:stCxn id="91" idx="1"/>
                <a:endCxn id="91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/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/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9" name="直線コネクタ 88"/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/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116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68291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停電時（昼間）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停電時（夜間）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2610204" y="24936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latin typeface="+mn-ea"/>
              </a:rPr>
              <a:t>導入設備の運用方法説明図面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4694" y="6542117"/>
            <a:ext cx="8874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必要に応じて、記入する欄の構成や数を変更すること　　　　　　　　　　　　　　　　　　　　　　</a:t>
            </a:r>
            <a:r>
              <a:rPr kumimoji="1" lang="en-US" altLang="ja-JP" sz="1400" dirty="0"/>
              <a:t>2/2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090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90945" y="1413164"/>
            <a:ext cx="8645234" cy="5087389"/>
            <a:chOff x="155168" y="590203"/>
            <a:chExt cx="8800408" cy="6192981"/>
          </a:xfrm>
        </p:grpSpPr>
        <p:sp>
          <p:nvSpPr>
            <p:cNvPr id="18" name="正方形/長方形 17"/>
            <p:cNvSpPr/>
            <p:nvPr/>
          </p:nvSpPr>
          <p:spPr>
            <a:xfrm>
              <a:off x="157939" y="590203"/>
              <a:ext cx="8794867" cy="6190256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5220393" y="590203"/>
              <a:ext cx="3732413" cy="52954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57938" y="590203"/>
              <a:ext cx="5062455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導入システム図</a:t>
              </a:r>
            </a:p>
          </p:txBody>
        </p:sp>
        <p:cxnSp>
          <p:nvCxnSpPr>
            <p:cNvPr id="26" name="直線コネクタ 25"/>
            <p:cNvCxnSpPr/>
            <p:nvPr/>
          </p:nvCxnSpPr>
          <p:spPr>
            <a:xfrm flipH="1">
              <a:off x="5219009" y="590203"/>
              <a:ext cx="1384" cy="40127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/>
            <p:cNvSpPr/>
            <p:nvPr/>
          </p:nvSpPr>
          <p:spPr>
            <a:xfrm>
              <a:off x="5219009" y="591845"/>
              <a:ext cx="3735180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システムの説明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5219009" y="906418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平常時の動作説明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太陽光発電電力は、パワーコンディショナの系統出力から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分電盤を経由して特定負荷設備へ供給される。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発電電力が特定負荷設備の消費電力より大きい且つ蓄電池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が満充電でない場合は、この余剰電力は蓄電池に充電され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発電電力が特定負荷設備の消費電力より小さい場合は、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蓄電池から特定負荷設備へ電力を供給する。（蓄電池容量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が設定値を割り込むと供給停止し、商用電源から供給）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4.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パワーコンディショナの自立運転出力は、平常時には停止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5219009" y="2944349"/>
              <a:ext cx="3736567" cy="203497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停電時の動作説明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停電時に電力系統が停止すると、パワーコンディショナの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系統出力も自動で停止するため、手動で自立運転系を復帰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させる。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停電時に太陽光発電がある場合は、パワーコンディショナ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の自立運転出力から特定負荷設備に電力供給を行う。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発電量が特定負荷設備の電力消費量を上回る場合は、余剰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電力を蓄電池に充電する。下回る場合は、蓄電池から特定</a:t>
              </a:r>
              <a:b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</a:b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負荷設備電力を供給する。</a:t>
              </a:r>
              <a:endParaRPr kumimoji="1" lang="ja-JP" altLang="en-US" sz="10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4547062" y="4977681"/>
              <a:ext cx="4405744" cy="1805503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特定負荷設備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】※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数値の根拠を明示すること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事務室照明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300W</a:t>
              </a: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廊下照明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200W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・系統②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台所コンセント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1,500W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・系統③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食堂・居間コンセント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1,200W</a:t>
              </a: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155168" y="4981689"/>
              <a:ext cx="4391484" cy="1798771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システム構成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・太陽電池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240W×50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枚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12kW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・パワーコンディショナ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 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（自立運転出力付き）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		13kW×1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・リチウムイオン蓄電池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12kWh×2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24kWh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	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325209" y="359685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solidFill>
                  <a:srgbClr val="FF0000"/>
                </a:solidFill>
                <a:latin typeface="+mn-ea"/>
              </a:rPr>
              <a:t>導入設備の運用説明書（</a:t>
            </a:r>
            <a:r>
              <a:rPr kumimoji="1" lang="en-US" altLang="ja-JP" sz="2000" b="1" u="sng" dirty="0">
                <a:solidFill>
                  <a:srgbClr val="FF0000"/>
                </a:solidFill>
                <a:latin typeface="+mn-ea"/>
              </a:rPr>
              <a:t>※</a:t>
            </a:r>
            <a:r>
              <a:rPr kumimoji="1" lang="ja-JP" altLang="en-US" sz="20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589" y="1816654"/>
            <a:ext cx="3914132" cy="2943082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F7CDB9-6940-4D26-92CE-B0AF7C3693E9}"/>
              </a:ext>
            </a:extLst>
          </p:cNvPr>
          <p:cNvSpPr txBox="1"/>
          <p:nvPr/>
        </p:nvSpPr>
        <p:spPr>
          <a:xfrm>
            <a:off x="4750721" y="351635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施設の住所：●●県●●市●●●●●　　　　　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64BA26-1F7E-4426-BA63-7C6F9C2B98CA}"/>
              </a:ext>
            </a:extLst>
          </p:cNvPr>
          <p:cNvSpPr txBox="1"/>
          <p:nvPr/>
        </p:nvSpPr>
        <p:spPr>
          <a:xfrm>
            <a:off x="4738256" y="670876"/>
            <a:ext cx="426997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設備設置箇所の住所：同上</a:t>
            </a:r>
            <a:endParaRPr kumimoji="1" lang="en-US" altLang="ja-JP" sz="1400" b="1" u="sng" dirty="0">
              <a:solidFill>
                <a:srgbClr val="FF0000"/>
              </a:solidFill>
              <a:latin typeface="+mn-ea"/>
            </a:endParaRPr>
          </a:p>
          <a:p>
            <a:r>
              <a:rPr kumimoji="1" lang="ja-JP" altLang="en-US" sz="1000" b="1" dirty="0">
                <a:solidFill>
                  <a:srgbClr val="FF0000"/>
                </a:solidFill>
                <a:latin typeface="+mn-ea"/>
              </a:rPr>
              <a:t>　　</a:t>
            </a:r>
            <a:r>
              <a:rPr kumimoji="1" lang="en-US" altLang="ja-JP" sz="900" b="1" dirty="0">
                <a:solidFill>
                  <a:srgbClr val="FF0000"/>
                </a:solidFill>
                <a:latin typeface="+mn-ea"/>
              </a:rPr>
              <a:t>※</a:t>
            </a:r>
            <a:r>
              <a:rPr kumimoji="1" lang="ja-JP" altLang="en-US" sz="900" b="1" dirty="0">
                <a:solidFill>
                  <a:srgbClr val="FF0000"/>
                </a:solidFill>
                <a:latin typeface="+mn-ea"/>
              </a:rPr>
              <a:t>太陽光パネルの設置箇所が同一敷地内でなく、</a:t>
            </a:r>
            <a:br>
              <a:rPr kumimoji="1" lang="en-US" altLang="ja-JP" sz="900" b="1" dirty="0">
                <a:solidFill>
                  <a:srgbClr val="FF0000"/>
                </a:solidFill>
                <a:latin typeface="+mn-ea"/>
              </a:rPr>
            </a:br>
            <a:r>
              <a:rPr kumimoji="1" lang="ja-JP" altLang="en-US" sz="900" b="1" dirty="0">
                <a:solidFill>
                  <a:srgbClr val="FF0000"/>
                </a:solidFill>
                <a:latin typeface="+mn-ea"/>
              </a:rPr>
              <a:t>　　　 自営線でつなぐ場合などは、設備の設置箇所の住所を記入すること　　　</a:t>
            </a:r>
            <a:endParaRPr kumimoji="1" lang="ja-JP" altLang="en-US" sz="1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AFB587-5C9D-4E1D-80BE-0AA2B2CF689A}"/>
              </a:ext>
            </a:extLst>
          </p:cNvPr>
          <p:cNvSpPr txBox="1"/>
          <p:nvPr/>
        </p:nvSpPr>
        <p:spPr>
          <a:xfrm>
            <a:off x="4759033" y="60605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施設名：●●●●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348105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43353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停電時（昼間）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停電時（夜間）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1637959" y="20473"/>
            <a:ext cx="6120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導入設備の運用方法説明図面（</a:t>
            </a:r>
            <a:r>
              <a:rPr kumimoji="1" lang="en-US" altLang="ja-JP" sz="2400" b="1" u="sng" dirty="0">
                <a:solidFill>
                  <a:srgbClr val="FF0000"/>
                </a:solidFill>
                <a:latin typeface="+mn-ea"/>
              </a:rPr>
              <a:t> ※</a:t>
            </a:r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293" y="3882952"/>
            <a:ext cx="2874565" cy="250901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889" y="3839612"/>
            <a:ext cx="3121632" cy="262155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026" y="866407"/>
            <a:ext cx="3073698" cy="260537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408" y="840422"/>
            <a:ext cx="3127318" cy="26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9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F07DE28-22A4-4CA9-B641-066D5B20D186}"/>
              </a:ext>
            </a:extLst>
          </p:cNvPr>
          <p:cNvGrpSpPr/>
          <p:nvPr/>
        </p:nvGrpSpPr>
        <p:grpSpPr>
          <a:xfrm>
            <a:off x="5394163" y="2769450"/>
            <a:ext cx="1210361" cy="62984"/>
            <a:chOff x="5386681" y="2237669"/>
            <a:chExt cx="1210361" cy="62984"/>
          </a:xfrm>
        </p:grpSpPr>
        <p:sp>
          <p:nvSpPr>
            <p:cNvPr id="41" name="楕円 40"/>
            <p:cNvSpPr/>
            <p:nvPr/>
          </p:nvSpPr>
          <p:spPr>
            <a:xfrm>
              <a:off x="5386681" y="2237669"/>
              <a:ext cx="62984" cy="6298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71" name="直線コネクタ 70"/>
            <p:cNvCxnSpPr/>
            <p:nvPr/>
          </p:nvCxnSpPr>
          <p:spPr>
            <a:xfrm>
              <a:off x="5436856" y="2269160"/>
              <a:ext cx="1160186" cy="0"/>
            </a:xfrm>
            <a:prstGeom prst="line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テキスト ボックス 73"/>
          <p:cNvSpPr txBox="1"/>
          <p:nvPr/>
        </p:nvSpPr>
        <p:spPr>
          <a:xfrm>
            <a:off x="6590104" y="2717018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83150" y="2283435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0" cy="541864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cxnSpLocks/>
          </p:cNvCxnSpPr>
          <p:nvPr/>
        </p:nvCxnSpPr>
        <p:spPr>
          <a:xfrm>
            <a:off x="5412411" y="2534416"/>
            <a:ext cx="11030" cy="792000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94" idx="6"/>
          </p:cNvCxnSpPr>
          <p:nvPr/>
        </p:nvCxnSpPr>
        <p:spPr>
          <a:xfrm flipH="1" flipV="1">
            <a:off x="3084299" y="3068589"/>
            <a:ext cx="2360697" cy="6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grpSp>
        <p:nvGrpSpPr>
          <p:cNvPr id="12" name="グループ化 11"/>
          <p:cNvGrpSpPr/>
          <p:nvPr/>
        </p:nvGrpSpPr>
        <p:grpSpPr>
          <a:xfrm>
            <a:off x="1795549" y="1743839"/>
            <a:ext cx="1344216" cy="636194"/>
            <a:chOff x="2394065" y="1182119"/>
            <a:chExt cx="1792288" cy="84825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73" name="平行四辺形 72"/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12kW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6" name="直線コネクタ 75"/>
              <p:cNvCxnSpPr>
                <a:stCxn id="73" idx="5"/>
                <a:endCxn id="73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>
                <a:stCxn id="73" idx="1"/>
                <a:endCxn id="73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直線コネクタ 67"/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直線コネクタ 85"/>
          <p:cNvCxnSpPr/>
          <p:nvPr/>
        </p:nvCxnSpPr>
        <p:spPr>
          <a:xfrm>
            <a:off x="2488676" y="2381675"/>
            <a:ext cx="2901" cy="583211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C33F8F20-644C-4216-88E6-1E51F0A82285}"/>
              </a:ext>
            </a:extLst>
          </p:cNvPr>
          <p:cNvSpPr txBox="1"/>
          <p:nvPr/>
        </p:nvSpPr>
        <p:spPr>
          <a:xfrm>
            <a:off x="603385" y="246533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>
                <a:latin typeface="+mn-ea"/>
              </a:rPr>
              <a:t>〈</a:t>
            </a:r>
            <a:r>
              <a:rPr kumimoji="1" lang="ja-JP" altLang="en-US" sz="2400" b="1" u="sng" dirty="0">
                <a:latin typeface="+mn-ea"/>
              </a:rPr>
              <a:t>参考</a:t>
            </a:r>
            <a:r>
              <a:rPr kumimoji="1" lang="en-US" altLang="ja-JP" sz="2400" b="1" u="sng" dirty="0">
                <a:latin typeface="+mn-ea"/>
              </a:rPr>
              <a:t>〉</a:t>
            </a:r>
            <a:r>
              <a:rPr kumimoji="1" lang="ja-JP" altLang="en-US" sz="2400" b="1" u="sng" dirty="0">
                <a:latin typeface="+mn-ea"/>
              </a:rPr>
              <a:t>システム説明図例</a:t>
            </a:r>
          </a:p>
        </p:txBody>
      </p:sp>
    </p:spTree>
    <p:extLst>
      <p:ext uri="{BB962C8B-B14F-4D97-AF65-F5344CB8AC3E}">
        <p14:creationId xmlns:p14="http://schemas.microsoft.com/office/powerpoint/2010/main" val="1852932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94" idx="6"/>
          </p:cNvCxnSpPr>
          <p:nvPr/>
        </p:nvCxnSpPr>
        <p:spPr>
          <a:xfrm flipH="1" flipV="1">
            <a:off x="3084299" y="3068589"/>
            <a:ext cx="2360697" cy="6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grpSp>
        <p:nvGrpSpPr>
          <p:cNvPr id="12" name="グループ化 11"/>
          <p:cNvGrpSpPr/>
          <p:nvPr/>
        </p:nvGrpSpPr>
        <p:grpSpPr>
          <a:xfrm>
            <a:off x="1795549" y="1743839"/>
            <a:ext cx="1344216" cy="636194"/>
            <a:chOff x="2394065" y="1182119"/>
            <a:chExt cx="1792288" cy="84825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73" name="平行四辺形 72"/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12kW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6" name="直線コネクタ 75"/>
              <p:cNvCxnSpPr>
                <a:stCxn id="73" idx="5"/>
                <a:endCxn id="73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>
                <a:stCxn id="73" idx="1"/>
                <a:endCxn id="73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直線コネクタ 67"/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直線コネクタ 85"/>
          <p:cNvCxnSpPr/>
          <p:nvPr/>
        </p:nvCxnSpPr>
        <p:spPr>
          <a:xfrm>
            <a:off x="2488676" y="2381675"/>
            <a:ext cx="2901" cy="583211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161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/>
          <p:nvPr/>
        </p:nvCxnSpPr>
        <p:spPr>
          <a:xfrm>
            <a:off x="2486053" y="2391343"/>
            <a:ext cx="2901" cy="583211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651517" y="5258970"/>
            <a:ext cx="5570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・太陽光発電＞特定負荷設備消費の場合：蓄電池充電若しくは設備内消費</a:t>
            </a:r>
            <a:endParaRPr kumimoji="1" lang="en-US" altLang="ja-JP" sz="1200" dirty="0"/>
          </a:p>
          <a:p>
            <a:r>
              <a:rPr lang="ja-JP" altLang="en-US" sz="1200" dirty="0"/>
              <a:t>・太陽光発電＜特定負荷設備消費の場合：蓄電池から特定負荷設備へ電力供給</a:t>
            </a:r>
          </a:p>
        </p:txBody>
      </p:sp>
      <p:grpSp>
        <p:nvGrpSpPr>
          <p:cNvPr id="67" name="グループ化 66"/>
          <p:cNvGrpSpPr/>
          <p:nvPr/>
        </p:nvGrpSpPr>
        <p:grpSpPr>
          <a:xfrm>
            <a:off x="1814253" y="1743839"/>
            <a:ext cx="1344216" cy="636194"/>
            <a:chOff x="2394065" y="1182119"/>
            <a:chExt cx="1792288" cy="848258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73" name="平行四辺形 72"/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12kW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6" name="直線コネクタ 75"/>
              <p:cNvCxnSpPr>
                <a:stCxn id="73" idx="5"/>
                <a:endCxn id="73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>
                <a:stCxn id="73" idx="1"/>
                <a:endCxn id="73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直線コネクタ 69"/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9971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>
            <a:endCxn id="22" idx="0"/>
          </p:cNvCxnSpPr>
          <p:nvPr/>
        </p:nvCxnSpPr>
        <p:spPr>
          <a:xfrm>
            <a:off x="2488574" y="2380033"/>
            <a:ext cx="2901" cy="583211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chemeClr val="tx1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51517" y="5426921"/>
            <a:ext cx="5262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・蓄電池から特定負荷設備へ電力供給</a:t>
            </a:r>
            <a:endParaRPr lang="en-US" altLang="ja-JP" sz="1200" dirty="0"/>
          </a:p>
          <a:p>
            <a:r>
              <a:rPr lang="ja-JP" altLang="en-US" sz="1200" dirty="0"/>
              <a:t>　蓄電池残容量が設定値より下がった場合は、商用電力から供給される。</a:t>
            </a:r>
          </a:p>
        </p:txBody>
      </p:sp>
      <p:grpSp>
        <p:nvGrpSpPr>
          <p:cNvPr id="70" name="グループ化 69"/>
          <p:cNvGrpSpPr/>
          <p:nvPr/>
        </p:nvGrpSpPr>
        <p:grpSpPr>
          <a:xfrm>
            <a:off x="1820488" y="1743839"/>
            <a:ext cx="1344216" cy="636194"/>
            <a:chOff x="2394065" y="1182119"/>
            <a:chExt cx="1792288" cy="848258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91" name="平行四辺形 90"/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12kW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92" name="直線コネクタ 91"/>
              <p:cNvCxnSpPr>
                <a:stCxn id="91" idx="5"/>
                <a:endCxn id="91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/>
              <p:cNvCxnSpPr>
                <a:stCxn id="91" idx="1"/>
                <a:endCxn id="91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コネクタ 95"/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/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9" name="直線コネクタ 88"/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/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1803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>
            <a:endCxn id="22" idx="0"/>
          </p:cNvCxnSpPr>
          <p:nvPr/>
        </p:nvCxnSpPr>
        <p:spPr>
          <a:xfrm>
            <a:off x="2488574" y="2380033"/>
            <a:ext cx="2901" cy="583211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51517" y="5426921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・太陽光発電＞特定負荷設備消費の場合：蓄電池充電</a:t>
            </a:r>
            <a:endParaRPr lang="en-US" altLang="ja-JP" sz="1200" dirty="0"/>
          </a:p>
          <a:p>
            <a:r>
              <a:rPr lang="ja-JP" altLang="en-US" sz="1200" dirty="0"/>
              <a:t>・太陽光発電＜特定負荷設備消費の場合：蓄電池から特定負荷設備へ電力供給</a:t>
            </a:r>
          </a:p>
        </p:txBody>
      </p:sp>
      <p:grpSp>
        <p:nvGrpSpPr>
          <p:cNvPr id="70" name="グループ化 69"/>
          <p:cNvGrpSpPr/>
          <p:nvPr/>
        </p:nvGrpSpPr>
        <p:grpSpPr>
          <a:xfrm>
            <a:off x="1820488" y="1743839"/>
            <a:ext cx="1344216" cy="636194"/>
            <a:chOff x="2394065" y="1182119"/>
            <a:chExt cx="1792288" cy="848258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91" name="平行四辺形 90"/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12kW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92" name="直線コネクタ 91"/>
              <p:cNvCxnSpPr>
                <a:stCxn id="91" idx="5"/>
                <a:endCxn id="91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コネクタ 95"/>
              <p:cNvCxnSpPr>
                <a:stCxn id="91" idx="1"/>
                <a:endCxn id="91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/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/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9" name="直線コネクタ 88"/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/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1914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904</Words>
  <Application>Microsoft Office PowerPoint</Application>
  <PresentationFormat>画面に合わせる (4:3)</PresentationFormat>
  <Paragraphs>299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10</vt:i4>
      </vt:variant>
    </vt:vector>
  </HeadingPairs>
  <TitlesOfParts>
    <vt:vector size="1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2019-10-07T06:26:31Z</dcterms:created>
  <dcterms:modified xsi:type="dcterms:W3CDTF">2020-06-25T04:12:12Z</dcterms:modified>
</cp:coreProperties>
</file>