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bookmarkIdSeed="2">
  <p:sldMasterIdLst>
    <p:sldMasterId id="2147483648" r:id="rId1"/>
  </p:sldMasterIdLst>
  <p:notesMasterIdLst>
    <p:notesMasterId r:id="rId10"/>
  </p:notesMasterIdLst>
  <p:sldIdLst>
    <p:sldId id="260" r:id="rId2"/>
    <p:sldId id="277" r:id="rId3"/>
    <p:sldId id="266" r:id="rId4"/>
    <p:sldId id="263" r:id="rId5"/>
    <p:sldId id="269" r:id="rId6"/>
    <p:sldId id="267" r:id="rId7"/>
    <p:sldId id="276" r:id="rId8"/>
    <p:sldId id="275" r:id="rId9"/>
  </p:sldIdLst>
  <p:sldSz cx="9144000" cy="6858000" type="screen4x3"/>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成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6513" autoAdjust="0"/>
  </p:normalViewPr>
  <p:slideViewPr>
    <p:cSldViewPr>
      <p:cViewPr varScale="1">
        <p:scale>
          <a:sx n="115" d="100"/>
          <a:sy n="115" d="100"/>
        </p:scale>
        <p:origin x="1476" y="84"/>
      </p:cViewPr>
      <p:guideLst>
        <p:guide orient="horz" pos="2160"/>
        <p:guide pos="2880"/>
      </p:guideLst>
    </p:cSldViewPr>
  </p:slideViewPr>
  <p:outlineViewPr>
    <p:cViewPr>
      <p:scale>
        <a:sx n="100" d="100"/>
        <a:sy n="100" d="100"/>
      </p:scale>
      <p:origin x="0" y="0"/>
    </p:cViewPr>
  </p:outlineViewPr>
  <p:notesTextViewPr>
    <p:cViewPr>
      <p:scale>
        <a:sx n="1" d="1"/>
        <a:sy n="1" d="1"/>
      </p:scale>
      <p:origin x="0" y="0"/>
    </p:cViewPr>
  </p:notesTextViewPr>
  <p:sorterViewPr>
    <p:cViewPr>
      <p:scale>
        <a:sx n="200" d="100"/>
        <a:sy n="200" d="100"/>
      </p:scale>
      <p:origin x="0" y="-2190"/>
    </p:cViewPr>
  </p:sorterViewPr>
  <p:notesViewPr>
    <p:cSldViewPr>
      <p:cViewPr varScale="1">
        <p:scale>
          <a:sx n="81" d="100"/>
          <a:sy n="81" d="100"/>
        </p:scale>
        <p:origin x="3930" y="11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9413" cy="4953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4763" y="0"/>
            <a:ext cx="2919412" cy="495300"/>
          </a:xfrm>
          <a:prstGeom prst="rect">
            <a:avLst/>
          </a:prstGeom>
        </p:spPr>
        <p:txBody>
          <a:bodyPr vert="horz" lIns="91440" tIns="45720" rIns="91440" bIns="45720" rtlCol="0"/>
          <a:lstStyle>
            <a:lvl1pPr algn="r">
              <a:defRPr sz="1200"/>
            </a:lvl1pPr>
          </a:lstStyle>
          <a:p>
            <a:fld id="{8C2B6FD0-B7AD-434B-80A3-035F00AAA6C9}" type="datetimeFigureOut">
              <a:rPr kumimoji="1" lang="ja-JP" altLang="en-US" smtClean="0"/>
              <a:t>2022/2/2</a:t>
            </a:fld>
            <a:endParaRPr kumimoji="1" lang="ja-JP" altLang="en-US"/>
          </a:p>
        </p:txBody>
      </p:sp>
      <p:sp>
        <p:nvSpPr>
          <p:cNvPr id="4" name="スライド イメージ プレースホルダー 3"/>
          <p:cNvSpPr>
            <a:spLocks noGrp="1" noRot="1" noChangeAspect="1"/>
          </p:cNvSpPr>
          <p:nvPr>
            <p:ph type="sldImg" idx="2"/>
          </p:nvPr>
        </p:nvSpPr>
        <p:spPr>
          <a:xfrm>
            <a:off x="1147763" y="1233488"/>
            <a:ext cx="4440237" cy="33289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100" y="4748213"/>
            <a:ext cx="5389563" cy="3884612"/>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371013"/>
            <a:ext cx="2919413" cy="4953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4763" y="9371013"/>
            <a:ext cx="2919412" cy="495300"/>
          </a:xfrm>
          <a:prstGeom prst="rect">
            <a:avLst/>
          </a:prstGeom>
        </p:spPr>
        <p:txBody>
          <a:bodyPr vert="horz" lIns="91440" tIns="45720" rIns="91440" bIns="45720" rtlCol="0" anchor="b"/>
          <a:lstStyle>
            <a:lvl1pPr algn="r">
              <a:defRPr sz="1200"/>
            </a:lvl1pPr>
          </a:lstStyle>
          <a:p>
            <a:fld id="{24B90777-FF7F-4042-8A72-6485EB623DCC}" type="slidenum">
              <a:rPr kumimoji="1" lang="ja-JP" altLang="en-US" smtClean="0"/>
              <a:t>‹#›</a:t>
            </a:fld>
            <a:endParaRPr kumimoji="1" lang="ja-JP" altLang="en-US"/>
          </a:p>
        </p:txBody>
      </p:sp>
    </p:spTree>
    <p:extLst>
      <p:ext uri="{BB962C8B-B14F-4D97-AF65-F5344CB8AC3E}">
        <p14:creationId xmlns:p14="http://schemas.microsoft.com/office/powerpoint/2010/main" val="1136645647"/>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24B90777-FF7F-4042-8A72-6485EB623DCC}" type="slidenum">
              <a:rPr kumimoji="1" lang="ja-JP" altLang="en-US" smtClean="0"/>
              <a:t>1</a:t>
            </a:fld>
            <a:endParaRPr kumimoji="1" lang="ja-JP" altLang="en-US"/>
          </a:p>
        </p:txBody>
      </p:sp>
    </p:spTree>
    <p:extLst>
      <p:ext uri="{BB962C8B-B14F-4D97-AF65-F5344CB8AC3E}">
        <p14:creationId xmlns:p14="http://schemas.microsoft.com/office/powerpoint/2010/main" val="22944084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24B90777-FF7F-4042-8A72-6485EB623DCC}" type="slidenum">
              <a:rPr kumimoji="1" lang="ja-JP" altLang="en-US" smtClean="0"/>
              <a:t>2</a:t>
            </a:fld>
            <a:endParaRPr kumimoji="1" lang="ja-JP" altLang="en-US"/>
          </a:p>
        </p:txBody>
      </p:sp>
    </p:spTree>
    <p:extLst>
      <p:ext uri="{BB962C8B-B14F-4D97-AF65-F5344CB8AC3E}">
        <p14:creationId xmlns:p14="http://schemas.microsoft.com/office/powerpoint/2010/main" val="25411832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白紙">
    <p:spTree>
      <p:nvGrpSpPr>
        <p:cNvPr id="1" name=""/>
        <p:cNvGrpSpPr/>
        <p:nvPr/>
      </p:nvGrpSpPr>
      <p:grpSpPr>
        <a:xfrm>
          <a:off x="0" y="0"/>
          <a:ext cx="0" cy="0"/>
          <a:chOff x="0" y="0"/>
          <a:chExt cx="0" cy="0"/>
        </a:xfrm>
      </p:grpSpPr>
      <p:sp>
        <p:nvSpPr>
          <p:cNvPr id="5" name="正方形/長方形 4"/>
          <p:cNvSpPr/>
          <p:nvPr userDrawn="1"/>
        </p:nvSpPr>
        <p:spPr>
          <a:xfrm>
            <a:off x="0" y="0"/>
            <a:ext cx="9144000" cy="476672"/>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 name="テキスト ボックス 1">
            <a:extLst>
              <a:ext uri="{FF2B5EF4-FFF2-40B4-BE49-F238E27FC236}">
                <a16:creationId xmlns:a16="http://schemas.microsoft.com/office/drawing/2014/main" id="{1965DE7F-997E-4950-A9DE-65DA89772E57}"/>
              </a:ext>
            </a:extLst>
          </p:cNvPr>
          <p:cNvSpPr txBox="1"/>
          <p:nvPr userDrawn="1"/>
        </p:nvSpPr>
        <p:spPr>
          <a:xfrm>
            <a:off x="3707904" y="6150114"/>
            <a:ext cx="5472608" cy="707886"/>
          </a:xfrm>
          <a:prstGeom prst="rect">
            <a:avLst/>
          </a:prstGeom>
          <a:noFill/>
        </p:spPr>
        <p:txBody>
          <a:bodyPr wrap="square" rtlCol="0">
            <a:spAutoFit/>
          </a:bodyPr>
          <a:lstStyle/>
          <a:p>
            <a:r>
              <a:rPr kumimoji="1" lang="en-US" altLang="ja-JP" sz="800" dirty="0"/>
              <a:t>※</a:t>
            </a:r>
            <a:r>
              <a:rPr kumimoji="1" lang="ja-JP" altLang="en-US" sz="800" dirty="0"/>
              <a:t>申請時に、設備の設置場所、需要家および申請者を含む全ての補助事業者が確定していること</a:t>
            </a:r>
            <a:endParaRPr kumimoji="1" lang="en-US" altLang="ja-JP" sz="800" dirty="0"/>
          </a:p>
          <a:p>
            <a:r>
              <a:rPr kumimoji="1" lang="en-US" altLang="ja-JP" sz="800" dirty="0"/>
              <a:t>※</a:t>
            </a:r>
            <a:r>
              <a:rPr kumimoji="1" lang="ja-JP" altLang="en-US" sz="800" dirty="0"/>
              <a:t>本補助事業における「需要家」は、対象施設で太陽光発電設備の発電電力を実際に消費する主体を指している。</a:t>
            </a:r>
            <a:endParaRPr kumimoji="1" lang="en-US" altLang="ja-JP" sz="800" dirty="0"/>
          </a:p>
          <a:p>
            <a:r>
              <a:rPr kumimoji="1" lang="en-US" altLang="ja-JP" sz="800" dirty="0"/>
              <a:t>※</a:t>
            </a:r>
            <a:r>
              <a:rPr kumimoji="1" lang="ja-JP" altLang="en-US" sz="800" dirty="0"/>
              <a:t>代表申請者の変更を含め、申請後の実施体制表の変更は認められない。</a:t>
            </a:r>
            <a:endParaRPr kumimoji="1" lang="en-US" altLang="ja-JP" sz="800"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800" dirty="0"/>
              <a:t>※</a:t>
            </a:r>
            <a:r>
              <a:rPr kumimoji="1" lang="ja-JP" altLang="en-US" sz="800" dirty="0"/>
              <a:t>補助対象設備の発注先の工事会社などは未定でも可</a:t>
            </a:r>
            <a:endParaRPr kumimoji="1" lang="en-US" altLang="ja-JP" sz="800"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800" dirty="0"/>
              <a:t>※</a:t>
            </a:r>
            <a:r>
              <a:rPr kumimoji="1" lang="ja-JP" altLang="en-US" sz="800" dirty="0"/>
              <a:t>契約形態について、利益等排除および商取引上の問題がないものであること</a:t>
            </a:r>
            <a:endParaRPr kumimoji="1" lang="en-US" altLang="ja-JP" sz="800" dirty="0"/>
          </a:p>
        </p:txBody>
      </p:sp>
      <p:sp>
        <p:nvSpPr>
          <p:cNvPr id="6" name="テキスト ボックス 5">
            <a:extLst>
              <a:ext uri="{FF2B5EF4-FFF2-40B4-BE49-F238E27FC236}">
                <a16:creationId xmlns:a16="http://schemas.microsoft.com/office/drawing/2014/main" id="{BF20F871-22BE-439F-A7B2-B799C23D5A8A}"/>
              </a:ext>
            </a:extLst>
          </p:cNvPr>
          <p:cNvSpPr txBox="1"/>
          <p:nvPr userDrawn="1"/>
        </p:nvSpPr>
        <p:spPr>
          <a:xfrm>
            <a:off x="0" y="6581001"/>
            <a:ext cx="2411760" cy="276999"/>
          </a:xfrm>
          <a:prstGeom prst="rect">
            <a:avLst/>
          </a:prstGeom>
          <a:noFill/>
        </p:spPr>
        <p:txBody>
          <a:bodyPr wrap="square" rtlCol="0">
            <a:spAutoFit/>
          </a:bodyPr>
          <a:lstStyle/>
          <a:p>
            <a:r>
              <a:rPr kumimoji="1" lang="en-US" altLang="ja-JP" sz="1200" dirty="0"/>
              <a:t>R3</a:t>
            </a:r>
            <a:r>
              <a:rPr kumimoji="1" lang="ja-JP" altLang="en-US" sz="1200" dirty="0"/>
              <a:t>五次公募ストレージパリティ</a:t>
            </a:r>
            <a:endParaRPr kumimoji="1" lang="en-US" altLang="ja-JP" sz="1200" dirty="0"/>
          </a:p>
        </p:txBody>
      </p:sp>
      <p:sp>
        <p:nvSpPr>
          <p:cNvPr id="7" name="テキスト ボックス 6">
            <a:extLst>
              <a:ext uri="{FF2B5EF4-FFF2-40B4-BE49-F238E27FC236}">
                <a16:creationId xmlns:a16="http://schemas.microsoft.com/office/drawing/2014/main" id="{2729791D-F1F7-4D13-AC5E-AB75F647F25F}"/>
              </a:ext>
            </a:extLst>
          </p:cNvPr>
          <p:cNvSpPr txBox="1"/>
          <p:nvPr userDrawn="1"/>
        </p:nvSpPr>
        <p:spPr>
          <a:xfrm>
            <a:off x="0" y="53670"/>
            <a:ext cx="2160240" cy="369332"/>
          </a:xfrm>
          <a:prstGeom prst="rect">
            <a:avLst/>
          </a:prstGeom>
          <a:noFill/>
        </p:spPr>
        <p:txBody>
          <a:bodyPr wrap="square" rtlCol="0">
            <a:spAutoFit/>
          </a:bodyPr>
          <a:lstStyle/>
          <a:p>
            <a:r>
              <a:rPr lang="ja-JP" altLang="en-US" b="1" dirty="0"/>
              <a:t>事業の実施体制表</a:t>
            </a:r>
          </a:p>
        </p:txBody>
      </p:sp>
    </p:spTree>
    <p:extLst>
      <p:ext uri="{BB962C8B-B14F-4D97-AF65-F5344CB8AC3E}">
        <p14:creationId xmlns:p14="http://schemas.microsoft.com/office/powerpoint/2010/main" val="5557310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29D2C444-BB06-409A-9E3D-F95E97D66907}" type="datetimeFigureOut">
              <a:rPr kumimoji="1" lang="ja-JP" altLang="en-US" smtClean="0"/>
              <a:t>2022/2/2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6D01C6D-80EB-490D-8A1D-E86D9EEBEE2C}" type="slidenum">
              <a:rPr kumimoji="1" lang="ja-JP" altLang="en-US" smtClean="0"/>
              <a:t>‹#›</a:t>
            </a:fld>
            <a:endParaRPr kumimoji="1" lang="ja-JP" altLang="en-US"/>
          </a:p>
        </p:txBody>
      </p:sp>
    </p:spTree>
    <p:extLst>
      <p:ext uri="{BB962C8B-B14F-4D97-AF65-F5344CB8AC3E}">
        <p14:creationId xmlns:p14="http://schemas.microsoft.com/office/powerpoint/2010/main" val="19474752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692696"/>
            <a:ext cx="2057400" cy="5544616"/>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57200" y="692696"/>
            <a:ext cx="6019800" cy="5544616"/>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29D2C444-BB06-409A-9E3D-F95E97D66907}" type="datetimeFigureOut">
              <a:rPr kumimoji="1" lang="ja-JP" altLang="en-US" smtClean="0"/>
              <a:t>2022/2/2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6D01C6D-80EB-490D-8A1D-E86D9EEBEE2C}" type="slidenum">
              <a:rPr kumimoji="1" lang="ja-JP" altLang="en-US" smtClean="0"/>
              <a:t>‹#›</a:t>
            </a:fld>
            <a:endParaRPr kumimoji="1" lang="ja-JP" altLang="en-US"/>
          </a:p>
        </p:txBody>
      </p:sp>
    </p:spTree>
    <p:extLst>
      <p:ext uri="{BB962C8B-B14F-4D97-AF65-F5344CB8AC3E}">
        <p14:creationId xmlns:p14="http://schemas.microsoft.com/office/powerpoint/2010/main" val="25484745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dirty="0"/>
              <a:t>マスター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29D2C444-BB06-409A-9E3D-F95E97D66907}" type="datetimeFigureOut">
              <a:rPr kumimoji="1" lang="ja-JP" altLang="en-US" smtClean="0"/>
              <a:t>2022/2/2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6D01C6D-80EB-490D-8A1D-E86D9EEBEE2C}" type="slidenum">
              <a:rPr kumimoji="1" lang="ja-JP" altLang="en-US" smtClean="0"/>
              <a:t>‹#›</a:t>
            </a:fld>
            <a:endParaRPr kumimoji="1" lang="ja-JP" altLang="en-US"/>
          </a:p>
        </p:txBody>
      </p:sp>
    </p:spTree>
    <p:extLst>
      <p:ext uri="{BB962C8B-B14F-4D97-AF65-F5344CB8AC3E}">
        <p14:creationId xmlns:p14="http://schemas.microsoft.com/office/powerpoint/2010/main" val="8849055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29D2C444-BB06-409A-9E3D-F95E97D66907}" type="datetimeFigureOut">
              <a:rPr kumimoji="1" lang="ja-JP" altLang="en-US" smtClean="0"/>
              <a:t>2022/2/2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6D01C6D-80EB-490D-8A1D-E86D9EEBEE2C}" type="slidenum">
              <a:rPr kumimoji="1" lang="ja-JP" altLang="en-US" smtClean="0"/>
              <a:t>‹#›</a:t>
            </a:fld>
            <a:endParaRPr kumimoji="1" lang="ja-JP" altLang="en-US"/>
          </a:p>
        </p:txBody>
      </p:sp>
    </p:spTree>
    <p:extLst>
      <p:ext uri="{BB962C8B-B14F-4D97-AF65-F5344CB8AC3E}">
        <p14:creationId xmlns:p14="http://schemas.microsoft.com/office/powerpoint/2010/main" val="6126562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29D2C444-BB06-409A-9E3D-F95E97D66907}" type="datetimeFigureOut">
              <a:rPr kumimoji="1" lang="ja-JP" altLang="en-US" smtClean="0"/>
              <a:t>2022/2/2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6D01C6D-80EB-490D-8A1D-E86D9EEBEE2C}" type="slidenum">
              <a:rPr kumimoji="1" lang="ja-JP" altLang="en-US" smtClean="0"/>
              <a:t>‹#›</a:t>
            </a:fld>
            <a:endParaRPr kumimoji="1" lang="ja-JP" altLang="en-US"/>
          </a:p>
        </p:txBody>
      </p:sp>
    </p:spTree>
    <p:extLst>
      <p:ext uri="{BB962C8B-B14F-4D97-AF65-F5344CB8AC3E}">
        <p14:creationId xmlns:p14="http://schemas.microsoft.com/office/powerpoint/2010/main" val="18665478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57200" y="1667941"/>
            <a:ext cx="4038600" cy="456937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ja-JP" altLang="en-US" dirty="0"/>
          </a:p>
        </p:txBody>
      </p:sp>
      <p:sp>
        <p:nvSpPr>
          <p:cNvPr id="4" name="コンテンツ プレースホルダー 3"/>
          <p:cNvSpPr>
            <a:spLocks noGrp="1"/>
          </p:cNvSpPr>
          <p:nvPr>
            <p:ph sz="half" idx="2"/>
          </p:nvPr>
        </p:nvSpPr>
        <p:spPr>
          <a:xfrm>
            <a:off x="4648200" y="1667941"/>
            <a:ext cx="4038600" cy="456937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ja-JP" altLang="en-US" dirty="0"/>
          </a:p>
        </p:txBody>
      </p:sp>
      <p:sp>
        <p:nvSpPr>
          <p:cNvPr id="5" name="日付プレースホルダー 4"/>
          <p:cNvSpPr>
            <a:spLocks noGrp="1"/>
          </p:cNvSpPr>
          <p:nvPr>
            <p:ph type="dt" sz="half" idx="10"/>
          </p:nvPr>
        </p:nvSpPr>
        <p:spPr/>
        <p:txBody>
          <a:bodyPr/>
          <a:lstStyle/>
          <a:p>
            <a:fld id="{29D2C444-BB06-409A-9E3D-F95E97D66907}" type="datetimeFigureOut">
              <a:rPr kumimoji="1" lang="ja-JP" altLang="en-US" smtClean="0"/>
              <a:t>2022/2/2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A6D01C6D-80EB-490D-8A1D-E86D9EEBEE2C}" type="slidenum">
              <a:rPr kumimoji="1" lang="ja-JP" altLang="en-US" smtClean="0"/>
              <a:t>‹#›</a:t>
            </a:fld>
            <a:endParaRPr kumimoji="1" lang="ja-JP" altLang="en-US"/>
          </a:p>
        </p:txBody>
      </p:sp>
    </p:spTree>
    <p:extLst>
      <p:ext uri="{BB962C8B-B14F-4D97-AF65-F5344CB8AC3E}">
        <p14:creationId xmlns:p14="http://schemas.microsoft.com/office/powerpoint/2010/main" val="39305019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646262"/>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57200" y="2286024"/>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ja-JP" altLang="en-US" dirty="0"/>
          </a:p>
        </p:txBody>
      </p:sp>
      <p:sp>
        <p:nvSpPr>
          <p:cNvPr id="5" name="テキスト プレースホルダー 4"/>
          <p:cNvSpPr>
            <a:spLocks noGrp="1"/>
          </p:cNvSpPr>
          <p:nvPr>
            <p:ph type="body" sz="quarter" idx="3"/>
          </p:nvPr>
        </p:nvSpPr>
        <p:spPr>
          <a:xfrm>
            <a:off x="4645025" y="1646262"/>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645025" y="2286024"/>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29D2C444-BB06-409A-9E3D-F95E97D66907}" type="datetimeFigureOut">
              <a:rPr kumimoji="1" lang="ja-JP" altLang="en-US" smtClean="0"/>
              <a:t>2022/2/2</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A6D01C6D-80EB-490D-8A1D-E86D9EEBEE2C}" type="slidenum">
              <a:rPr kumimoji="1" lang="ja-JP" altLang="en-US" smtClean="0"/>
              <a:t>‹#›</a:t>
            </a:fld>
            <a:endParaRPr kumimoji="1" lang="ja-JP" altLang="en-US"/>
          </a:p>
        </p:txBody>
      </p:sp>
    </p:spTree>
    <p:extLst>
      <p:ext uri="{BB962C8B-B14F-4D97-AF65-F5344CB8AC3E}">
        <p14:creationId xmlns:p14="http://schemas.microsoft.com/office/powerpoint/2010/main" val="6209844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29D2C444-BB06-409A-9E3D-F95E97D66907}" type="datetimeFigureOut">
              <a:rPr kumimoji="1" lang="ja-JP" altLang="en-US" smtClean="0"/>
              <a:t>2022/2/2</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A6D01C6D-80EB-490D-8A1D-E86D9EEBEE2C}" type="slidenum">
              <a:rPr kumimoji="1" lang="ja-JP" altLang="en-US" smtClean="0"/>
              <a:t>‹#›</a:t>
            </a:fld>
            <a:endParaRPr kumimoji="1" lang="ja-JP" altLang="en-US"/>
          </a:p>
        </p:txBody>
      </p:sp>
    </p:spTree>
    <p:extLst>
      <p:ext uri="{BB962C8B-B14F-4D97-AF65-F5344CB8AC3E}">
        <p14:creationId xmlns:p14="http://schemas.microsoft.com/office/powerpoint/2010/main" val="10685200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764704"/>
            <a:ext cx="3008313" cy="936104"/>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575050" y="764704"/>
            <a:ext cx="5111750" cy="549307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ja-JP" altLang="en-US" dirty="0"/>
          </a:p>
        </p:txBody>
      </p:sp>
      <p:sp>
        <p:nvSpPr>
          <p:cNvPr id="4" name="テキスト プレースホルダー 3"/>
          <p:cNvSpPr>
            <a:spLocks noGrp="1"/>
          </p:cNvSpPr>
          <p:nvPr>
            <p:ph type="body" sz="half" idx="2"/>
          </p:nvPr>
        </p:nvSpPr>
        <p:spPr>
          <a:xfrm>
            <a:off x="457200" y="1700808"/>
            <a:ext cx="3008313" cy="455696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29D2C444-BB06-409A-9E3D-F95E97D66907}" type="datetimeFigureOut">
              <a:rPr kumimoji="1" lang="ja-JP" altLang="en-US" smtClean="0"/>
              <a:t>2022/2/2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A6D01C6D-80EB-490D-8A1D-E86D9EEBEE2C}" type="slidenum">
              <a:rPr kumimoji="1" lang="ja-JP" altLang="en-US" smtClean="0"/>
              <a:t>‹#›</a:t>
            </a:fld>
            <a:endParaRPr kumimoji="1" lang="ja-JP" altLang="en-US"/>
          </a:p>
        </p:txBody>
      </p:sp>
    </p:spTree>
    <p:extLst>
      <p:ext uri="{BB962C8B-B14F-4D97-AF65-F5344CB8AC3E}">
        <p14:creationId xmlns:p14="http://schemas.microsoft.com/office/powerpoint/2010/main" val="8074540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937720"/>
            <a:ext cx="5486400" cy="566738"/>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792288" y="74989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kumimoji="1" lang="ja-JP" altLang="en-US"/>
              <a:t>図を追加</a:t>
            </a:r>
          </a:p>
        </p:txBody>
      </p:sp>
      <p:sp>
        <p:nvSpPr>
          <p:cNvPr id="4" name="テキスト プレースホルダー 3"/>
          <p:cNvSpPr>
            <a:spLocks noGrp="1"/>
          </p:cNvSpPr>
          <p:nvPr>
            <p:ph type="body" sz="half" idx="2"/>
          </p:nvPr>
        </p:nvSpPr>
        <p:spPr>
          <a:xfrm>
            <a:off x="1792288" y="550445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29D2C444-BB06-409A-9E3D-F95E97D66907}" type="datetimeFigureOut">
              <a:rPr kumimoji="1" lang="ja-JP" altLang="en-US" smtClean="0"/>
              <a:t>2022/2/2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A6D01C6D-80EB-490D-8A1D-E86D9EEBEE2C}" type="slidenum">
              <a:rPr kumimoji="1" lang="ja-JP" altLang="en-US" smtClean="0"/>
              <a:t>‹#›</a:t>
            </a:fld>
            <a:endParaRPr kumimoji="1" lang="ja-JP" altLang="en-US"/>
          </a:p>
        </p:txBody>
      </p:sp>
    </p:spTree>
    <p:extLst>
      <p:ext uri="{BB962C8B-B14F-4D97-AF65-F5344CB8AC3E}">
        <p14:creationId xmlns:p14="http://schemas.microsoft.com/office/powerpoint/2010/main" val="20535632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548680"/>
            <a:ext cx="8229600" cy="1008112"/>
          </a:xfrm>
          <a:prstGeom prst="rect">
            <a:avLst/>
          </a:prstGeom>
        </p:spPr>
        <p:txBody>
          <a:bodyPr vert="horz" lIns="91440" tIns="45720" rIns="91440" bIns="45720" rtlCol="0" anchor="ctr">
            <a:normAutofit/>
          </a:bodyPr>
          <a:lstStyle/>
          <a:p>
            <a:r>
              <a:rPr kumimoji="1" lang="ja-JP" altLang="en-US" dirty="0"/>
              <a:t>マスター タイトルの書式設定</a:t>
            </a:r>
          </a:p>
        </p:txBody>
      </p:sp>
      <p:sp>
        <p:nvSpPr>
          <p:cNvPr id="3" name="テキスト プレースホルダー 2"/>
          <p:cNvSpPr>
            <a:spLocks noGrp="1"/>
          </p:cNvSpPr>
          <p:nvPr>
            <p:ph type="body" idx="1"/>
          </p:nvPr>
        </p:nvSpPr>
        <p:spPr>
          <a:xfrm>
            <a:off x="457200" y="1628801"/>
            <a:ext cx="8229600" cy="4608512"/>
          </a:xfrm>
          <a:prstGeom prst="rect">
            <a:avLst/>
          </a:prstGeom>
        </p:spPr>
        <p:txBody>
          <a:bodyPr vert="horz" lIns="91440" tIns="45720" rIns="91440" bIns="45720" rtlCol="0">
            <a:normAutofit/>
          </a:body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9D2C444-BB06-409A-9E3D-F95E97D66907}" type="datetimeFigureOut">
              <a:rPr kumimoji="1" lang="ja-JP" altLang="en-US" smtClean="0"/>
              <a:t>2022/2/2</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6D01C6D-80EB-490D-8A1D-E86D9EEBEE2C}" type="slidenum">
              <a:rPr kumimoji="1" lang="ja-JP" altLang="en-US" smtClean="0"/>
              <a:t>‹#›</a:t>
            </a:fld>
            <a:endParaRPr kumimoji="1" lang="ja-JP" altLang="en-US"/>
          </a:p>
        </p:txBody>
      </p:sp>
    </p:spTree>
    <p:extLst>
      <p:ext uri="{BB962C8B-B14F-4D97-AF65-F5344CB8AC3E}">
        <p14:creationId xmlns:p14="http://schemas.microsoft.com/office/powerpoint/2010/main" val="1868950382"/>
      </p:ext>
    </p:extLst>
  </p:cSld>
  <p:clrMap bg1="lt1" tx1="dk1" bg2="lt2" tx2="dk2" accent1="accent1" accent2="accent2" accent3="accent3" accent4="accent4" accent5="accent5" accent6="accent6" hlink="hlink" folHlink="folHlink"/>
  <p:sldLayoutIdLst>
    <p:sldLayoutId id="2147483655" r:id="rId1"/>
    <p:sldLayoutId id="2147483649" r:id="rId2"/>
    <p:sldLayoutId id="2147483650" r:id="rId3"/>
    <p:sldLayoutId id="2147483651" r:id="rId4"/>
    <p:sldLayoutId id="2147483652" r:id="rId5"/>
    <p:sldLayoutId id="2147483653" r:id="rId6"/>
    <p:sldLayoutId id="2147483654"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36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0B1128FB-9850-40B6-A110-53AF11952310}"/>
              </a:ext>
            </a:extLst>
          </p:cNvPr>
          <p:cNvSpPr txBox="1"/>
          <p:nvPr/>
        </p:nvSpPr>
        <p:spPr>
          <a:xfrm>
            <a:off x="323528" y="548680"/>
            <a:ext cx="569387" cy="369332"/>
          </a:xfrm>
          <a:prstGeom prst="rect">
            <a:avLst/>
          </a:prstGeom>
          <a:solidFill>
            <a:srgbClr val="FF0000"/>
          </a:solidFill>
        </p:spPr>
        <p:txBody>
          <a:bodyPr wrap="none" rtlCol="0">
            <a:spAutoFit/>
          </a:bodyPr>
          <a:lstStyle/>
          <a:p>
            <a:r>
              <a:rPr kumimoji="1" lang="ja-JP" altLang="en-US" dirty="0"/>
              <a:t>　号</a:t>
            </a:r>
          </a:p>
        </p:txBody>
      </p:sp>
    </p:spTree>
    <p:extLst>
      <p:ext uri="{BB962C8B-B14F-4D97-AF65-F5344CB8AC3E}">
        <p14:creationId xmlns:p14="http://schemas.microsoft.com/office/powerpoint/2010/main" val="9456170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角丸四角形 6">
            <a:extLst>
              <a:ext uri="{FF2B5EF4-FFF2-40B4-BE49-F238E27FC236}">
                <a16:creationId xmlns:a16="http://schemas.microsoft.com/office/drawing/2014/main" id="{11954A3F-B101-40B6-A7EC-85F514212CC2}"/>
              </a:ext>
            </a:extLst>
          </p:cNvPr>
          <p:cNvSpPr/>
          <p:nvPr/>
        </p:nvSpPr>
        <p:spPr>
          <a:xfrm>
            <a:off x="823932" y="2768433"/>
            <a:ext cx="3415747" cy="690302"/>
          </a:xfrm>
          <a:prstGeom prst="roundRect">
            <a:avLst/>
          </a:prstGeom>
          <a:no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n w="57150">
                <a:solidFill>
                  <a:schemeClr val="tx1"/>
                </a:solidFill>
              </a:ln>
            </a:endParaRPr>
          </a:p>
        </p:txBody>
      </p:sp>
      <p:sp>
        <p:nvSpPr>
          <p:cNvPr id="12" name="テキスト ボックス 11">
            <a:extLst>
              <a:ext uri="{FF2B5EF4-FFF2-40B4-BE49-F238E27FC236}">
                <a16:creationId xmlns:a16="http://schemas.microsoft.com/office/drawing/2014/main" id="{F03E6DD8-834E-4243-BEB6-FF87B1E48D21}"/>
              </a:ext>
            </a:extLst>
          </p:cNvPr>
          <p:cNvSpPr txBox="1"/>
          <p:nvPr/>
        </p:nvSpPr>
        <p:spPr>
          <a:xfrm>
            <a:off x="4359739" y="2768433"/>
            <a:ext cx="3415746" cy="646331"/>
          </a:xfrm>
          <a:prstGeom prst="rect">
            <a:avLst/>
          </a:prstGeom>
          <a:noFill/>
        </p:spPr>
        <p:txBody>
          <a:bodyPr wrap="square" rtlCol="0">
            <a:spAutoFit/>
          </a:bodyPr>
          <a:lstStyle/>
          <a:p>
            <a:r>
              <a:rPr lang="ja-JP" altLang="en-US" sz="1800" dirty="0">
                <a:solidFill>
                  <a:srgbClr val="FF0000"/>
                </a:solidFill>
              </a:rPr>
              <a:t>「代表申請者」「共同申請者」</a:t>
            </a:r>
            <a:r>
              <a:rPr kumimoji="1" lang="ja-JP" altLang="en-US" dirty="0">
                <a:solidFill>
                  <a:srgbClr val="FF0000"/>
                </a:solidFill>
              </a:rPr>
              <a:t>を赤色の点線で囲むこと</a:t>
            </a:r>
            <a:endParaRPr kumimoji="1" lang="en-US" altLang="ja-JP" dirty="0">
              <a:solidFill>
                <a:srgbClr val="FF0000"/>
              </a:solidFill>
            </a:endParaRPr>
          </a:p>
        </p:txBody>
      </p:sp>
      <p:sp>
        <p:nvSpPr>
          <p:cNvPr id="17" name="テキスト ボックス 16">
            <a:extLst>
              <a:ext uri="{FF2B5EF4-FFF2-40B4-BE49-F238E27FC236}">
                <a16:creationId xmlns:a16="http://schemas.microsoft.com/office/drawing/2014/main" id="{55E2715A-A083-42F3-B385-51505AA5990F}"/>
              </a:ext>
            </a:extLst>
          </p:cNvPr>
          <p:cNvSpPr txBox="1"/>
          <p:nvPr/>
        </p:nvSpPr>
        <p:spPr>
          <a:xfrm>
            <a:off x="148551" y="768750"/>
            <a:ext cx="8143581" cy="1815882"/>
          </a:xfrm>
          <a:prstGeom prst="rect">
            <a:avLst/>
          </a:prstGeom>
          <a:noFill/>
        </p:spPr>
        <p:txBody>
          <a:bodyPr wrap="square">
            <a:spAutoFit/>
          </a:body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en-US" altLang="ja-JP" sz="1600" dirty="0"/>
              <a:t>【</a:t>
            </a:r>
            <a:r>
              <a:rPr lang="ja-JP" altLang="en-US" sz="1600" dirty="0"/>
              <a:t>補助事業を</a:t>
            </a:r>
            <a:r>
              <a:rPr lang="en-US" altLang="ja-JP" sz="1600" dirty="0"/>
              <a:t>2</a:t>
            </a:r>
            <a:r>
              <a:rPr lang="ja-JP" altLang="en-US" sz="1600" dirty="0"/>
              <a:t>者以上で実施する場合</a:t>
            </a:r>
            <a:r>
              <a:rPr lang="en-US" altLang="ja-JP" sz="1600" dirty="0"/>
              <a:t>】</a:t>
            </a:r>
            <a:r>
              <a:rPr lang="ja-JP" altLang="en-US" sz="1600" dirty="0"/>
              <a:t>補助金の交付の対象になり得る事業者のうち、</a:t>
            </a:r>
            <a:r>
              <a:rPr lang="ja-JP" altLang="en-US" sz="1600" dirty="0">
                <a:solidFill>
                  <a:srgbClr val="FF0000"/>
                </a:solidFill>
              </a:rPr>
              <a:t>補助金の交付を受ける事業者を代表申請者とし、それ以外の事業者を共同申請者とすること</a:t>
            </a:r>
            <a:r>
              <a:rPr lang="ja-JP" altLang="en-US" sz="1600" dirty="0"/>
              <a:t>（申請後の変更は不可）。この場合、</a:t>
            </a:r>
            <a:r>
              <a:rPr lang="ja-JP" altLang="en-US" sz="1600" dirty="0">
                <a:solidFill>
                  <a:schemeClr val="accent1"/>
                </a:solidFill>
              </a:rPr>
              <a:t>需要家は共同事業者とすること</a:t>
            </a:r>
            <a:endParaRPr lang="en-US" altLang="ja-JP" sz="1600" dirty="0">
              <a:solidFill>
                <a:schemeClr val="accent1"/>
              </a:solidFill>
            </a:endParaRP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en-US" altLang="ja-JP" sz="1600" dirty="0"/>
              <a:t>【</a:t>
            </a:r>
            <a:r>
              <a:rPr lang="ja-JP" altLang="en-US" sz="1600" dirty="0"/>
              <a:t>「オンサイト</a:t>
            </a:r>
            <a:r>
              <a:rPr lang="en-US" altLang="ja-JP" sz="1600" dirty="0"/>
              <a:t>PPA</a:t>
            </a:r>
            <a:r>
              <a:rPr lang="ja-JP" altLang="en-US" sz="1600" dirty="0"/>
              <a:t>モデル」または「ファイナンスリース契約」の申請で、補助事業を</a:t>
            </a:r>
            <a:r>
              <a:rPr lang="en-US" altLang="ja-JP" sz="1600" dirty="0"/>
              <a:t>2</a:t>
            </a:r>
            <a:r>
              <a:rPr lang="ja-JP" altLang="en-US" sz="1600" dirty="0"/>
              <a:t>者以上で実施する場合</a:t>
            </a:r>
            <a:r>
              <a:rPr lang="en-US" altLang="ja-JP" sz="1600" dirty="0"/>
              <a:t>】</a:t>
            </a:r>
            <a:r>
              <a:rPr kumimoji="1" lang="ja-JP" altLang="en-US" sz="1600" dirty="0"/>
              <a:t>交付規程第</a:t>
            </a:r>
            <a:r>
              <a:rPr kumimoji="1" lang="en-US" altLang="ja-JP" sz="1600" dirty="0"/>
              <a:t>3</a:t>
            </a:r>
            <a:r>
              <a:rPr kumimoji="1" lang="ja-JP" altLang="en-US" sz="1600" dirty="0"/>
              <a:t>条第</a:t>
            </a:r>
            <a:r>
              <a:rPr kumimoji="1" lang="en-US" altLang="ja-JP" sz="1600" dirty="0"/>
              <a:t>3</a:t>
            </a:r>
            <a:r>
              <a:rPr kumimoji="1" lang="ja-JP" altLang="en-US" sz="1600" dirty="0"/>
              <a:t>項に基づき、</a:t>
            </a:r>
            <a:r>
              <a:rPr lang="ja-JP" altLang="en-US" sz="1600" dirty="0">
                <a:solidFill>
                  <a:srgbClr val="FF0000"/>
                </a:solidFill>
              </a:rPr>
              <a:t>「共同申請者」</a:t>
            </a:r>
            <a:r>
              <a:rPr kumimoji="1" lang="ja-JP" altLang="en-US" sz="1600" dirty="0"/>
              <a:t>がいる場合は「二号」、それ以外の場合は 「一号」で申請すること</a:t>
            </a:r>
            <a:endParaRPr lang="en-US" altLang="ja-JP" sz="1600" dirty="0"/>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1" lang="ja-JP" altLang="en-US" sz="1600" dirty="0"/>
              <a:t>「二号」の場合、</a:t>
            </a:r>
            <a:r>
              <a:rPr lang="ja-JP" altLang="en-US" sz="1600" dirty="0"/>
              <a:t> </a:t>
            </a:r>
            <a:r>
              <a:rPr lang="ja-JP" altLang="en-US" sz="1600" dirty="0">
                <a:solidFill>
                  <a:srgbClr val="FF0000"/>
                </a:solidFill>
              </a:rPr>
              <a:t>「代表申請者」「共同申請者」のどちらも「代表事業者」になる。</a:t>
            </a:r>
            <a:endParaRPr kumimoji="1" lang="ja-JP" altLang="en-US" sz="1600" dirty="0">
              <a:solidFill>
                <a:srgbClr val="FF0000"/>
              </a:solidFill>
            </a:endParaRPr>
          </a:p>
        </p:txBody>
      </p:sp>
      <p:sp>
        <p:nvSpPr>
          <p:cNvPr id="7" name="角丸四角形 6">
            <a:extLst>
              <a:ext uri="{FF2B5EF4-FFF2-40B4-BE49-F238E27FC236}">
                <a16:creationId xmlns:a16="http://schemas.microsoft.com/office/drawing/2014/main" id="{6354633E-152A-4629-9AFA-7B55F99D0B2A}"/>
              </a:ext>
            </a:extLst>
          </p:cNvPr>
          <p:cNvSpPr/>
          <p:nvPr/>
        </p:nvSpPr>
        <p:spPr>
          <a:xfrm>
            <a:off x="823932" y="3760305"/>
            <a:ext cx="3415747" cy="759456"/>
          </a:xfrm>
          <a:prstGeom prst="roundRect">
            <a:avLst/>
          </a:prstGeom>
          <a:noFill/>
          <a:ln w="38100">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n w="57150">
                <a:solidFill>
                  <a:schemeClr val="tx1"/>
                </a:solidFill>
              </a:ln>
            </a:endParaRPr>
          </a:p>
        </p:txBody>
      </p:sp>
      <p:sp>
        <p:nvSpPr>
          <p:cNvPr id="8" name="テキスト ボックス 7">
            <a:extLst>
              <a:ext uri="{FF2B5EF4-FFF2-40B4-BE49-F238E27FC236}">
                <a16:creationId xmlns:a16="http://schemas.microsoft.com/office/drawing/2014/main" id="{040C4456-06F8-4AF5-89F4-C30C3BFB6690}"/>
              </a:ext>
            </a:extLst>
          </p:cNvPr>
          <p:cNvSpPr txBox="1"/>
          <p:nvPr/>
        </p:nvSpPr>
        <p:spPr>
          <a:xfrm>
            <a:off x="4555671" y="3816867"/>
            <a:ext cx="3023882" cy="646331"/>
          </a:xfrm>
          <a:prstGeom prst="rect">
            <a:avLst/>
          </a:prstGeom>
          <a:noFill/>
        </p:spPr>
        <p:txBody>
          <a:bodyPr wrap="square" rtlCol="0">
            <a:spAutoFit/>
          </a:bodyPr>
          <a:lstStyle/>
          <a:p>
            <a:r>
              <a:rPr lang="ja-JP" altLang="en-US" sz="1800" dirty="0">
                <a:solidFill>
                  <a:schemeClr val="accent1"/>
                </a:solidFill>
              </a:rPr>
              <a:t>「共同事業者」（需要家）</a:t>
            </a:r>
            <a:r>
              <a:rPr kumimoji="1" lang="ja-JP" altLang="en-US" dirty="0">
                <a:solidFill>
                  <a:schemeClr val="accent1"/>
                </a:solidFill>
              </a:rPr>
              <a:t>を青色の点線で囲むこと</a:t>
            </a:r>
            <a:endParaRPr kumimoji="1" lang="en-US" altLang="ja-JP" dirty="0">
              <a:solidFill>
                <a:schemeClr val="accent1"/>
              </a:solidFill>
            </a:endParaRPr>
          </a:p>
        </p:txBody>
      </p:sp>
      <p:sp>
        <p:nvSpPr>
          <p:cNvPr id="9" name="テキスト ボックス 8">
            <a:extLst>
              <a:ext uri="{FF2B5EF4-FFF2-40B4-BE49-F238E27FC236}">
                <a16:creationId xmlns:a16="http://schemas.microsoft.com/office/drawing/2014/main" id="{7158305D-5F99-4876-9EB7-115C2F747EBB}"/>
              </a:ext>
            </a:extLst>
          </p:cNvPr>
          <p:cNvSpPr txBox="1"/>
          <p:nvPr/>
        </p:nvSpPr>
        <p:spPr>
          <a:xfrm>
            <a:off x="7452320" y="44624"/>
            <a:ext cx="646331" cy="369332"/>
          </a:xfrm>
          <a:prstGeom prst="rect">
            <a:avLst/>
          </a:prstGeom>
          <a:solidFill>
            <a:srgbClr val="FF0000"/>
          </a:solidFill>
        </p:spPr>
        <p:txBody>
          <a:bodyPr wrap="square" rtlCol="0">
            <a:spAutoFit/>
          </a:bodyPr>
          <a:lstStyle/>
          <a:p>
            <a:r>
              <a:rPr kumimoji="1" lang="ja-JP" altLang="en-US" dirty="0"/>
              <a:t>一号</a:t>
            </a:r>
          </a:p>
        </p:txBody>
      </p:sp>
      <p:sp>
        <p:nvSpPr>
          <p:cNvPr id="10" name="テキスト ボックス 9">
            <a:extLst>
              <a:ext uri="{FF2B5EF4-FFF2-40B4-BE49-F238E27FC236}">
                <a16:creationId xmlns:a16="http://schemas.microsoft.com/office/drawing/2014/main" id="{BAA0A1A4-2727-4792-8CF2-A27BC3C73C15}"/>
              </a:ext>
            </a:extLst>
          </p:cNvPr>
          <p:cNvSpPr txBox="1"/>
          <p:nvPr/>
        </p:nvSpPr>
        <p:spPr>
          <a:xfrm>
            <a:off x="8316416" y="43299"/>
            <a:ext cx="646331" cy="369332"/>
          </a:xfrm>
          <a:prstGeom prst="rect">
            <a:avLst/>
          </a:prstGeom>
          <a:solidFill>
            <a:srgbClr val="FF0000"/>
          </a:solidFill>
        </p:spPr>
        <p:txBody>
          <a:bodyPr wrap="square" rtlCol="0">
            <a:spAutoFit/>
          </a:bodyPr>
          <a:lstStyle/>
          <a:p>
            <a:r>
              <a:rPr kumimoji="1" lang="ja-JP" altLang="en-US" dirty="0"/>
              <a:t>二号</a:t>
            </a:r>
          </a:p>
        </p:txBody>
      </p:sp>
      <p:sp>
        <p:nvSpPr>
          <p:cNvPr id="11" name="正方形/長方形 10">
            <a:extLst>
              <a:ext uri="{FF2B5EF4-FFF2-40B4-BE49-F238E27FC236}">
                <a16:creationId xmlns:a16="http://schemas.microsoft.com/office/drawing/2014/main" id="{931F1D68-67CD-4CF9-9814-EF8378541B22}"/>
              </a:ext>
            </a:extLst>
          </p:cNvPr>
          <p:cNvSpPr/>
          <p:nvPr/>
        </p:nvSpPr>
        <p:spPr>
          <a:xfrm>
            <a:off x="823932" y="4865301"/>
            <a:ext cx="2636609" cy="86409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株式会社</a:t>
            </a:r>
            <a:r>
              <a:rPr lang="ja-JP" altLang="en-US" sz="1600" dirty="0">
                <a:solidFill>
                  <a:schemeClr val="bg1"/>
                </a:solidFill>
                <a:latin typeface="ＭＳ Ｐゴシック" panose="020B0600070205080204" pitchFamily="50" charset="-128"/>
              </a:rPr>
              <a:t>▲▲</a:t>
            </a:r>
            <a:endParaRPr kumimoji="1" lang="en-US" altLang="ja-JP" sz="1600" dirty="0"/>
          </a:p>
          <a:p>
            <a:pPr algn="ctr"/>
            <a:r>
              <a:rPr kumimoji="1" lang="en-US" altLang="ja-JP" sz="1600" dirty="0">
                <a:solidFill>
                  <a:schemeClr val="bg1"/>
                </a:solidFill>
              </a:rPr>
              <a:t>【</a:t>
            </a:r>
            <a:r>
              <a:rPr kumimoji="1" lang="ja-JP" altLang="en-US" sz="1600" dirty="0"/>
              <a:t>施設の</a:t>
            </a:r>
            <a:r>
              <a:rPr kumimoji="1" lang="ja-JP" altLang="en-US" sz="1600" u="sng" dirty="0"/>
              <a:t>所有者</a:t>
            </a:r>
            <a:r>
              <a:rPr kumimoji="1" lang="ja-JP" altLang="en-US" sz="1600" dirty="0"/>
              <a:t>／</a:t>
            </a:r>
            <a:r>
              <a:rPr kumimoji="1" lang="ja-JP" altLang="en-US" sz="1600" dirty="0">
                <a:solidFill>
                  <a:schemeClr val="bg1"/>
                </a:solidFill>
              </a:rPr>
              <a:t>需要家</a:t>
            </a:r>
            <a:r>
              <a:rPr kumimoji="1" lang="en-US" altLang="ja-JP" sz="1600" dirty="0">
                <a:solidFill>
                  <a:schemeClr val="bg1"/>
                </a:solidFill>
              </a:rPr>
              <a:t>】</a:t>
            </a:r>
          </a:p>
          <a:p>
            <a:pPr algn="ctr"/>
            <a:r>
              <a:rPr kumimoji="1" lang="ja-JP" altLang="en-US" sz="1600" dirty="0">
                <a:solidFill>
                  <a:srgbClr val="002060"/>
                </a:solidFill>
              </a:rPr>
              <a:t>共同事業者</a:t>
            </a:r>
          </a:p>
        </p:txBody>
      </p:sp>
      <p:sp>
        <p:nvSpPr>
          <p:cNvPr id="13" name="正方形/長方形 12">
            <a:extLst>
              <a:ext uri="{FF2B5EF4-FFF2-40B4-BE49-F238E27FC236}">
                <a16:creationId xmlns:a16="http://schemas.microsoft.com/office/drawing/2014/main" id="{F3094809-0396-4034-82FC-54398B20BC99}"/>
              </a:ext>
            </a:extLst>
          </p:cNvPr>
          <p:cNvSpPr/>
          <p:nvPr/>
        </p:nvSpPr>
        <p:spPr>
          <a:xfrm>
            <a:off x="3779912" y="4865301"/>
            <a:ext cx="2636609" cy="86409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株式会社</a:t>
            </a:r>
            <a:r>
              <a:rPr lang="ja-JP" altLang="en-US" sz="1600" dirty="0">
                <a:solidFill>
                  <a:schemeClr val="bg1"/>
                </a:solidFill>
                <a:latin typeface="ＭＳ Ｐゴシック" panose="020B0600070205080204" pitchFamily="50" charset="-128"/>
              </a:rPr>
              <a:t>▲▲</a:t>
            </a:r>
            <a:endParaRPr kumimoji="1" lang="en-US" altLang="ja-JP" sz="1600" dirty="0"/>
          </a:p>
          <a:p>
            <a:pPr algn="ctr"/>
            <a:r>
              <a:rPr kumimoji="1" lang="en-US" altLang="ja-JP" sz="1600" dirty="0">
                <a:solidFill>
                  <a:schemeClr val="bg1"/>
                </a:solidFill>
              </a:rPr>
              <a:t>【</a:t>
            </a:r>
            <a:r>
              <a:rPr kumimoji="1" lang="ja-JP" altLang="en-US" sz="1600" dirty="0"/>
              <a:t>施設の</a:t>
            </a:r>
            <a:r>
              <a:rPr kumimoji="1" lang="ja-JP" altLang="en-US" sz="1600" u="sng" dirty="0"/>
              <a:t>使用者</a:t>
            </a:r>
            <a:r>
              <a:rPr kumimoji="1" lang="ja-JP" altLang="en-US" sz="1600" dirty="0"/>
              <a:t>／</a:t>
            </a:r>
            <a:r>
              <a:rPr kumimoji="1" lang="ja-JP" altLang="en-US" sz="1600" dirty="0">
                <a:solidFill>
                  <a:schemeClr val="bg1"/>
                </a:solidFill>
              </a:rPr>
              <a:t>需要家</a:t>
            </a:r>
            <a:r>
              <a:rPr kumimoji="1" lang="en-US" altLang="ja-JP" sz="1600" dirty="0">
                <a:solidFill>
                  <a:schemeClr val="bg1"/>
                </a:solidFill>
              </a:rPr>
              <a:t>】</a:t>
            </a:r>
          </a:p>
          <a:p>
            <a:pPr algn="ctr"/>
            <a:r>
              <a:rPr kumimoji="1" lang="ja-JP" altLang="en-US" sz="1600" dirty="0">
                <a:solidFill>
                  <a:srgbClr val="002060"/>
                </a:solidFill>
              </a:rPr>
              <a:t>共同事業者</a:t>
            </a:r>
          </a:p>
        </p:txBody>
      </p:sp>
      <p:sp>
        <p:nvSpPr>
          <p:cNvPr id="14" name="テキスト ボックス 13">
            <a:extLst>
              <a:ext uri="{FF2B5EF4-FFF2-40B4-BE49-F238E27FC236}">
                <a16:creationId xmlns:a16="http://schemas.microsoft.com/office/drawing/2014/main" id="{C143B4B8-9F32-409C-B935-EB5900785482}"/>
              </a:ext>
            </a:extLst>
          </p:cNvPr>
          <p:cNvSpPr txBox="1"/>
          <p:nvPr/>
        </p:nvSpPr>
        <p:spPr>
          <a:xfrm>
            <a:off x="6516216" y="4820294"/>
            <a:ext cx="2376264" cy="954107"/>
          </a:xfrm>
          <a:prstGeom prst="rect">
            <a:avLst/>
          </a:prstGeom>
          <a:noFill/>
        </p:spPr>
        <p:txBody>
          <a:bodyPr wrap="square" rtlCol="0">
            <a:spAutoFit/>
          </a:bodyPr>
          <a:lstStyle/>
          <a:p>
            <a:r>
              <a:rPr lang="ja-JP" altLang="en-US" sz="1400" dirty="0"/>
              <a:t>需要家が建物を賃貸借契約をするなどして、施設の所有者でない場合は「施設の使用者」とすること</a:t>
            </a:r>
            <a:endParaRPr kumimoji="1" lang="en-US" altLang="ja-JP" sz="1400" dirty="0"/>
          </a:p>
        </p:txBody>
      </p:sp>
    </p:spTree>
    <p:extLst>
      <p:ext uri="{BB962C8B-B14F-4D97-AF65-F5344CB8AC3E}">
        <p14:creationId xmlns:p14="http://schemas.microsoft.com/office/powerpoint/2010/main" val="35170475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2" name="直線矢印コネクタ 21">
            <a:extLst>
              <a:ext uri="{FF2B5EF4-FFF2-40B4-BE49-F238E27FC236}">
                <a16:creationId xmlns:a16="http://schemas.microsoft.com/office/drawing/2014/main" id="{2C4680E4-FF70-49FA-94C9-F050C521CEDF}"/>
              </a:ext>
            </a:extLst>
          </p:cNvPr>
          <p:cNvCxnSpPr>
            <a:cxnSpLocks/>
          </p:cNvCxnSpPr>
          <p:nvPr/>
        </p:nvCxnSpPr>
        <p:spPr>
          <a:xfrm flipV="1">
            <a:off x="4686885" y="2839865"/>
            <a:ext cx="0" cy="88326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3" name="直線矢印コネクタ 22">
            <a:extLst>
              <a:ext uri="{FF2B5EF4-FFF2-40B4-BE49-F238E27FC236}">
                <a16:creationId xmlns:a16="http://schemas.microsoft.com/office/drawing/2014/main" id="{A9C89FBF-ABF5-47EE-B15D-6415D5E74328}"/>
              </a:ext>
            </a:extLst>
          </p:cNvPr>
          <p:cNvCxnSpPr>
            <a:cxnSpLocks/>
          </p:cNvCxnSpPr>
          <p:nvPr/>
        </p:nvCxnSpPr>
        <p:spPr>
          <a:xfrm>
            <a:off x="4273600" y="2859029"/>
            <a:ext cx="0" cy="86409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4" name="テキスト ボックス 23">
            <a:extLst>
              <a:ext uri="{FF2B5EF4-FFF2-40B4-BE49-F238E27FC236}">
                <a16:creationId xmlns:a16="http://schemas.microsoft.com/office/drawing/2014/main" id="{A9E883A8-CF7E-489B-A185-39059CFD7F9F}"/>
              </a:ext>
            </a:extLst>
          </p:cNvPr>
          <p:cNvSpPr txBox="1"/>
          <p:nvPr/>
        </p:nvSpPr>
        <p:spPr>
          <a:xfrm>
            <a:off x="3545692" y="3009121"/>
            <a:ext cx="629247" cy="523220"/>
          </a:xfrm>
          <a:prstGeom prst="rect">
            <a:avLst/>
          </a:prstGeom>
          <a:noFill/>
        </p:spPr>
        <p:txBody>
          <a:bodyPr wrap="square" rtlCol="0">
            <a:spAutoFit/>
          </a:bodyPr>
          <a:lstStyle/>
          <a:p>
            <a:r>
              <a:rPr lang="ja-JP" altLang="en-US" sz="1400" dirty="0"/>
              <a:t>発注</a:t>
            </a:r>
            <a:endParaRPr lang="en-US" altLang="ja-JP" sz="1400" dirty="0"/>
          </a:p>
          <a:p>
            <a:r>
              <a:rPr kumimoji="1" lang="ja-JP" altLang="en-US" sz="1400" dirty="0"/>
              <a:t>支払</a:t>
            </a:r>
          </a:p>
        </p:txBody>
      </p:sp>
      <p:sp>
        <p:nvSpPr>
          <p:cNvPr id="25" name="テキスト ボックス 24">
            <a:extLst>
              <a:ext uri="{FF2B5EF4-FFF2-40B4-BE49-F238E27FC236}">
                <a16:creationId xmlns:a16="http://schemas.microsoft.com/office/drawing/2014/main" id="{9274D1A9-143A-4A6A-87F7-536512DAAEAD}"/>
              </a:ext>
            </a:extLst>
          </p:cNvPr>
          <p:cNvSpPr txBox="1"/>
          <p:nvPr/>
        </p:nvSpPr>
        <p:spPr>
          <a:xfrm>
            <a:off x="4766740" y="3118023"/>
            <a:ext cx="1541298" cy="307777"/>
          </a:xfrm>
          <a:prstGeom prst="rect">
            <a:avLst/>
          </a:prstGeom>
          <a:noFill/>
        </p:spPr>
        <p:txBody>
          <a:bodyPr wrap="square" rtlCol="0">
            <a:spAutoFit/>
          </a:bodyPr>
          <a:lstStyle/>
          <a:p>
            <a:r>
              <a:rPr lang="ja-JP" altLang="en-US" sz="1400" dirty="0"/>
              <a:t>太陽光発電設備</a:t>
            </a:r>
            <a:endParaRPr lang="en-US" altLang="ja-JP" sz="1400" dirty="0"/>
          </a:p>
        </p:txBody>
      </p:sp>
      <p:sp>
        <p:nvSpPr>
          <p:cNvPr id="29" name="正方形/長方形 28">
            <a:extLst>
              <a:ext uri="{FF2B5EF4-FFF2-40B4-BE49-F238E27FC236}">
                <a16:creationId xmlns:a16="http://schemas.microsoft.com/office/drawing/2014/main" id="{8CCC2B2F-5BF4-4D08-9083-CE411B094EE2}"/>
              </a:ext>
            </a:extLst>
          </p:cNvPr>
          <p:cNvSpPr/>
          <p:nvPr/>
        </p:nvSpPr>
        <p:spPr>
          <a:xfrm>
            <a:off x="2060548" y="1434898"/>
            <a:ext cx="4842536" cy="11521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bg1"/>
                </a:solidFill>
                <a:latin typeface="ＭＳ Ｐゴシック" panose="020B0600070205080204" pitchFamily="50" charset="-128"/>
              </a:rPr>
              <a:t>▲▲</a:t>
            </a:r>
            <a:r>
              <a:rPr lang="ja-JP" altLang="en-US" dirty="0"/>
              <a:t>株式会社</a:t>
            </a:r>
            <a:endParaRPr lang="en-US" altLang="ja-JP" dirty="0"/>
          </a:p>
          <a:p>
            <a:pPr algn="ctr"/>
            <a:r>
              <a:rPr kumimoji="1" lang="en-US" altLang="ja-JP" dirty="0"/>
              <a:t>【</a:t>
            </a:r>
            <a:r>
              <a:rPr kumimoji="1" lang="ja-JP" altLang="en-US" dirty="0"/>
              <a:t>施設の所有者／設備の所有者／需要家</a:t>
            </a:r>
            <a:r>
              <a:rPr kumimoji="1" lang="en-US" altLang="ja-JP" dirty="0"/>
              <a:t>】</a:t>
            </a:r>
          </a:p>
          <a:p>
            <a:pPr algn="ctr"/>
            <a:r>
              <a:rPr kumimoji="1" lang="ja-JP" altLang="en-US" dirty="0">
                <a:solidFill>
                  <a:srgbClr val="FF0000"/>
                </a:solidFill>
              </a:rPr>
              <a:t>代表申請者</a:t>
            </a:r>
          </a:p>
        </p:txBody>
      </p:sp>
      <p:sp>
        <p:nvSpPr>
          <p:cNvPr id="12" name="角丸四角形 11"/>
          <p:cNvSpPr/>
          <p:nvPr/>
        </p:nvSpPr>
        <p:spPr>
          <a:xfrm>
            <a:off x="1907704" y="1263569"/>
            <a:ext cx="5175748" cy="1490754"/>
          </a:xfrm>
          <a:prstGeom prst="roundRect">
            <a:avLst/>
          </a:prstGeom>
          <a:no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n w="57150">
                <a:solidFill>
                  <a:schemeClr val="tx1"/>
                </a:solidFill>
              </a:ln>
            </a:endParaRPr>
          </a:p>
        </p:txBody>
      </p:sp>
      <p:sp>
        <p:nvSpPr>
          <p:cNvPr id="19" name="テキスト ボックス 18">
            <a:extLst>
              <a:ext uri="{FF2B5EF4-FFF2-40B4-BE49-F238E27FC236}">
                <a16:creationId xmlns:a16="http://schemas.microsoft.com/office/drawing/2014/main" id="{0A3E2948-E010-4E09-BC7F-6DA5526A8E52}"/>
              </a:ext>
            </a:extLst>
          </p:cNvPr>
          <p:cNvSpPr txBox="1"/>
          <p:nvPr/>
        </p:nvSpPr>
        <p:spPr>
          <a:xfrm>
            <a:off x="2117009" y="57953"/>
            <a:ext cx="6840760" cy="369332"/>
          </a:xfrm>
          <a:prstGeom prst="rect">
            <a:avLst/>
          </a:prstGeom>
          <a:noFill/>
        </p:spPr>
        <p:txBody>
          <a:bodyPr wrap="square" rtlCol="0">
            <a:spAutoFit/>
          </a:bodyPr>
          <a:lstStyle/>
          <a:p>
            <a:r>
              <a:rPr lang="en-US" altLang="ja-JP" sz="1800" dirty="0">
                <a:solidFill>
                  <a:srgbClr val="FF0000"/>
                </a:solidFill>
              </a:rPr>
              <a:t>※</a:t>
            </a:r>
            <a:r>
              <a:rPr lang="ja-JP" altLang="en-US" sz="1800" dirty="0">
                <a:solidFill>
                  <a:srgbClr val="FF0000"/>
                </a:solidFill>
              </a:rPr>
              <a:t>「自己所有」</a:t>
            </a:r>
            <a:r>
              <a:rPr lang="en-US" altLang="ja-JP" sz="1800" dirty="0">
                <a:solidFill>
                  <a:srgbClr val="FF0000"/>
                </a:solidFill>
              </a:rPr>
              <a:t>(</a:t>
            </a:r>
            <a:r>
              <a:rPr lang="ja-JP" altLang="en-US" sz="1800" dirty="0">
                <a:solidFill>
                  <a:srgbClr val="FF0000"/>
                </a:solidFill>
              </a:rPr>
              <a:t>設備の買い取り</a:t>
            </a:r>
            <a:r>
              <a:rPr lang="en-US" altLang="ja-JP" sz="1800" dirty="0">
                <a:solidFill>
                  <a:srgbClr val="FF0000"/>
                </a:solidFill>
              </a:rPr>
              <a:t>) </a:t>
            </a:r>
            <a:r>
              <a:rPr lang="ja-JP" altLang="en-US" sz="1800" dirty="0">
                <a:solidFill>
                  <a:srgbClr val="FF0000"/>
                </a:solidFill>
              </a:rPr>
              <a:t>で太陽光発電設備を導入</a:t>
            </a:r>
            <a:endParaRPr kumimoji="1" lang="ja-JP" altLang="en-US" sz="1800" dirty="0">
              <a:solidFill>
                <a:srgbClr val="FF0000"/>
              </a:solidFill>
            </a:endParaRPr>
          </a:p>
        </p:txBody>
      </p:sp>
      <p:sp>
        <p:nvSpPr>
          <p:cNvPr id="10" name="テキスト ボックス 9">
            <a:extLst>
              <a:ext uri="{FF2B5EF4-FFF2-40B4-BE49-F238E27FC236}">
                <a16:creationId xmlns:a16="http://schemas.microsoft.com/office/drawing/2014/main" id="{8142BFCC-7F58-43D6-8D66-094309E2670F}"/>
              </a:ext>
            </a:extLst>
          </p:cNvPr>
          <p:cNvSpPr txBox="1"/>
          <p:nvPr/>
        </p:nvSpPr>
        <p:spPr>
          <a:xfrm>
            <a:off x="179512" y="578881"/>
            <a:ext cx="7884368" cy="523220"/>
          </a:xfrm>
          <a:prstGeom prst="rect">
            <a:avLst/>
          </a:prstGeom>
          <a:noFill/>
        </p:spPr>
        <p:txBody>
          <a:bodyPr wrap="square" rtlCol="0">
            <a:spAutoFit/>
          </a:bodyPr>
          <a:lstStyle/>
          <a:p>
            <a:pPr marL="285750" indent="-285750">
              <a:buFont typeface="Wingdings" panose="05000000000000000000" pitchFamily="2" charset="2"/>
              <a:buChar char="Ø"/>
            </a:pPr>
            <a:r>
              <a:rPr lang="ja-JP" altLang="en-US" sz="1400" dirty="0"/>
              <a:t>「施設の所有者」と「設備の所有者」と「設備の使用者 </a:t>
            </a:r>
            <a:r>
              <a:rPr lang="en-US" altLang="ja-JP" sz="1400" dirty="0"/>
              <a:t>(</a:t>
            </a:r>
            <a:r>
              <a:rPr lang="ja-JP" altLang="en-US" sz="1400" dirty="0"/>
              <a:t>需要家</a:t>
            </a:r>
            <a:r>
              <a:rPr lang="en-US" altLang="ja-JP" sz="1400" dirty="0"/>
              <a:t>)</a:t>
            </a:r>
            <a:r>
              <a:rPr lang="ja-JP" altLang="en-US" sz="1400" dirty="0"/>
              <a:t>」が同一であることを想定</a:t>
            </a:r>
            <a:endParaRPr lang="en-US" altLang="ja-JP" sz="1400" dirty="0"/>
          </a:p>
          <a:p>
            <a:pPr marL="285750" indent="-285750">
              <a:buFont typeface="Wingdings" panose="05000000000000000000" pitchFamily="2" charset="2"/>
              <a:buChar char="Ø"/>
            </a:pPr>
            <a:r>
              <a:rPr lang="ja-JP" altLang="en-US" sz="1400" dirty="0"/>
              <a:t>以下のパターンは「</a:t>
            </a:r>
            <a:r>
              <a:rPr kumimoji="1" lang="ja-JP" altLang="en-US" sz="1400" dirty="0"/>
              <a:t>代表申請者</a:t>
            </a:r>
            <a:r>
              <a:rPr lang="ja-JP" altLang="en-US" sz="1400" dirty="0"/>
              <a:t>」のみのため、「一号」または「二号」を選択しないこと</a:t>
            </a:r>
            <a:endParaRPr lang="en-US" altLang="ja-JP" sz="1400" dirty="0"/>
          </a:p>
        </p:txBody>
      </p:sp>
      <p:sp>
        <p:nvSpPr>
          <p:cNvPr id="11" name="正方形/長方形 10">
            <a:extLst>
              <a:ext uri="{FF2B5EF4-FFF2-40B4-BE49-F238E27FC236}">
                <a16:creationId xmlns:a16="http://schemas.microsoft.com/office/drawing/2014/main" id="{2571A06B-9208-42BF-8554-EB32A68EC1FA}"/>
              </a:ext>
            </a:extLst>
          </p:cNvPr>
          <p:cNvSpPr/>
          <p:nvPr/>
        </p:nvSpPr>
        <p:spPr>
          <a:xfrm>
            <a:off x="3491880" y="3896041"/>
            <a:ext cx="2094403" cy="9731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t>見積もり合わせ</a:t>
            </a:r>
            <a:br>
              <a:rPr lang="en-US" altLang="ja-JP" dirty="0"/>
            </a:br>
            <a:r>
              <a:rPr lang="ja-JP" altLang="en-US" dirty="0"/>
              <a:t>により選定</a:t>
            </a:r>
            <a:br>
              <a:rPr lang="en-US" altLang="ja-JP" dirty="0">
                <a:solidFill>
                  <a:prstClr val="white"/>
                </a:solidFill>
                <a:latin typeface="+mj-ea"/>
              </a:rPr>
            </a:br>
            <a:r>
              <a:rPr lang="en-US" altLang="ja-JP" dirty="0"/>
              <a:t>【</a:t>
            </a:r>
            <a:r>
              <a:rPr lang="ja-JP" altLang="en-US" dirty="0"/>
              <a:t>工事会社</a:t>
            </a:r>
            <a:r>
              <a:rPr kumimoji="1" lang="en-US" altLang="ja-JP" dirty="0"/>
              <a:t>】</a:t>
            </a:r>
            <a:endParaRPr kumimoji="1" lang="ja-JP" altLang="en-US" dirty="0"/>
          </a:p>
        </p:txBody>
      </p:sp>
    </p:spTree>
    <p:extLst>
      <p:ext uri="{BB962C8B-B14F-4D97-AF65-F5344CB8AC3E}">
        <p14:creationId xmlns:p14="http://schemas.microsoft.com/office/powerpoint/2010/main" val="34008448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a:extLst>
              <a:ext uri="{FF2B5EF4-FFF2-40B4-BE49-F238E27FC236}">
                <a16:creationId xmlns:a16="http://schemas.microsoft.com/office/drawing/2014/main" id="{D5DD8C84-55C6-42A4-8B48-CEA429F225C7}"/>
              </a:ext>
            </a:extLst>
          </p:cNvPr>
          <p:cNvSpPr/>
          <p:nvPr/>
        </p:nvSpPr>
        <p:spPr>
          <a:xfrm>
            <a:off x="3019353" y="2639387"/>
            <a:ext cx="3130819" cy="86409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solidFill>
                  <a:prstClr val="white"/>
                </a:solidFill>
                <a:latin typeface="+mj-ea"/>
              </a:rPr>
              <a:t>株式会社●●　</a:t>
            </a:r>
            <a:br>
              <a:rPr lang="en-US" altLang="ja-JP" sz="1600" dirty="0">
                <a:solidFill>
                  <a:prstClr val="white"/>
                </a:solidFill>
                <a:latin typeface="+mj-ea"/>
              </a:rPr>
            </a:br>
            <a:r>
              <a:rPr lang="en-US" altLang="ja-JP" sz="1600" dirty="0"/>
              <a:t>【</a:t>
            </a:r>
            <a:r>
              <a:rPr lang="ja-JP" altLang="en-US" sz="1600" dirty="0"/>
              <a:t>設備の所有者／</a:t>
            </a:r>
            <a:r>
              <a:rPr lang="en-US" altLang="ja-JP" sz="1600" dirty="0">
                <a:solidFill>
                  <a:prstClr val="white"/>
                </a:solidFill>
                <a:latin typeface="+mj-ea"/>
              </a:rPr>
              <a:t> PPA</a:t>
            </a:r>
            <a:r>
              <a:rPr lang="ja-JP" altLang="en-US" sz="1600" dirty="0">
                <a:solidFill>
                  <a:prstClr val="white"/>
                </a:solidFill>
                <a:latin typeface="+mj-ea"/>
              </a:rPr>
              <a:t>事業者</a:t>
            </a:r>
            <a:r>
              <a:rPr lang="en-US" altLang="ja-JP" sz="1600" dirty="0"/>
              <a:t>】</a:t>
            </a:r>
          </a:p>
          <a:p>
            <a:pPr algn="ctr"/>
            <a:r>
              <a:rPr kumimoji="1" lang="ja-JP" altLang="en-US" sz="1600" dirty="0">
                <a:solidFill>
                  <a:srgbClr val="FF0000"/>
                </a:solidFill>
              </a:rPr>
              <a:t>代表申請者（代表事業者）</a:t>
            </a:r>
          </a:p>
        </p:txBody>
      </p:sp>
      <p:sp>
        <p:nvSpPr>
          <p:cNvPr id="4" name="正方形/長方形 3">
            <a:extLst>
              <a:ext uri="{FF2B5EF4-FFF2-40B4-BE49-F238E27FC236}">
                <a16:creationId xmlns:a16="http://schemas.microsoft.com/office/drawing/2014/main" id="{C72F83C0-F179-409D-9068-876B5731D918}"/>
              </a:ext>
            </a:extLst>
          </p:cNvPr>
          <p:cNvSpPr/>
          <p:nvPr/>
        </p:nvSpPr>
        <p:spPr>
          <a:xfrm>
            <a:off x="3168170" y="640152"/>
            <a:ext cx="2636609" cy="86409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株式会社</a:t>
            </a:r>
            <a:r>
              <a:rPr lang="ja-JP" altLang="en-US" sz="1600" dirty="0">
                <a:solidFill>
                  <a:schemeClr val="bg1"/>
                </a:solidFill>
                <a:latin typeface="ＭＳ Ｐゴシック" panose="020B0600070205080204" pitchFamily="50" charset="-128"/>
              </a:rPr>
              <a:t>▲▲</a:t>
            </a:r>
            <a:endParaRPr kumimoji="1" lang="en-US" altLang="ja-JP" sz="1600" dirty="0"/>
          </a:p>
          <a:p>
            <a:pPr algn="ctr"/>
            <a:r>
              <a:rPr kumimoji="1" lang="en-US" altLang="ja-JP" sz="1600" dirty="0">
                <a:solidFill>
                  <a:schemeClr val="bg1"/>
                </a:solidFill>
              </a:rPr>
              <a:t>【</a:t>
            </a:r>
            <a:r>
              <a:rPr kumimoji="1" lang="ja-JP" altLang="en-US" sz="1600" dirty="0"/>
              <a:t>施設の所有者／</a:t>
            </a:r>
            <a:r>
              <a:rPr kumimoji="1" lang="ja-JP" altLang="en-US" sz="1600" dirty="0">
                <a:solidFill>
                  <a:schemeClr val="bg1"/>
                </a:solidFill>
              </a:rPr>
              <a:t>需要家</a:t>
            </a:r>
            <a:r>
              <a:rPr kumimoji="1" lang="en-US" altLang="ja-JP" sz="1600" dirty="0">
                <a:solidFill>
                  <a:schemeClr val="bg1"/>
                </a:solidFill>
              </a:rPr>
              <a:t>】</a:t>
            </a:r>
          </a:p>
          <a:p>
            <a:pPr algn="ctr"/>
            <a:r>
              <a:rPr kumimoji="1" lang="ja-JP" altLang="en-US" sz="1600" dirty="0">
                <a:solidFill>
                  <a:srgbClr val="002060"/>
                </a:solidFill>
              </a:rPr>
              <a:t>共同事業者</a:t>
            </a:r>
          </a:p>
        </p:txBody>
      </p:sp>
      <p:cxnSp>
        <p:nvCxnSpPr>
          <p:cNvPr id="17" name="直線矢印コネクタ 16">
            <a:extLst>
              <a:ext uri="{FF2B5EF4-FFF2-40B4-BE49-F238E27FC236}">
                <a16:creationId xmlns:a16="http://schemas.microsoft.com/office/drawing/2014/main" id="{31F86A75-0D35-4118-9466-958583A0DC0E}"/>
              </a:ext>
            </a:extLst>
          </p:cNvPr>
          <p:cNvCxnSpPr>
            <a:cxnSpLocks/>
          </p:cNvCxnSpPr>
          <p:nvPr/>
        </p:nvCxnSpPr>
        <p:spPr>
          <a:xfrm flipV="1">
            <a:off x="4784916" y="1571423"/>
            <a:ext cx="0" cy="88326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直線矢印コネクタ 17">
            <a:extLst>
              <a:ext uri="{FF2B5EF4-FFF2-40B4-BE49-F238E27FC236}">
                <a16:creationId xmlns:a16="http://schemas.microsoft.com/office/drawing/2014/main" id="{7AA7026E-86B8-4510-B5D8-7D43A985F9F7}"/>
              </a:ext>
            </a:extLst>
          </p:cNvPr>
          <p:cNvCxnSpPr>
            <a:cxnSpLocks/>
          </p:cNvCxnSpPr>
          <p:nvPr/>
        </p:nvCxnSpPr>
        <p:spPr>
          <a:xfrm>
            <a:off x="4249395" y="1590587"/>
            <a:ext cx="0" cy="86409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 name="テキスト ボックス 18">
            <a:extLst>
              <a:ext uri="{FF2B5EF4-FFF2-40B4-BE49-F238E27FC236}">
                <a16:creationId xmlns:a16="http://schemas.microsoft.com/office/drawing/2014/main" id="{4664C85B-C292-4CF5-ADC7-476B38FB10DC}"/>
              </a:ext>
            </a:extLst>
          </p:cNvPr>
          <p:cNvSpPr txBox="1"/>
          <p:nvPr/>
        </p:nvSpPr>
        <p:spPr>
          <a:xfrm>
            <a:off x="2699796" y="1862853"/>
            <a:ext cx="1574835" cy="276999"/>
          </a:xfrm>
          <a:prstGeom prst="rect">
            <a:avLst/>
          </a:prstGeom>
          <a:noFill/>
        </p:spPr>
        <p:txBody>
          <a:bodyPr wrap="square" rtlCol="0">
            <a:spAutoFit/>
          </a:bodyPr>
          <a:lstStyle/>
          <a:p>
            <a:r>
              <a:rPr lang="ja-JP" altLang="en-US" sz="1200" dirty="0"/>
              <a:t>サービス料金の</a:t>
            </a:r>
            <a:r>
              <a:rPr kumimoji="1" lang="ja-JP" altLang="en-US" sz="1200" dirty="0"/>
              <a:t>支払</a:t>
            </a:r>
          </a:p>
        </p:txBody>
      </p:sp>
      <p:sp>
        <p:nvSpPr>
          <p:cNvPr id="20" name="テキスト ボックス 19">
            <a:extLst>
              <a:ext uri="{FF2B5EF4-FFF2-40B4-BE49-F238E27FC236}">
                <a16:creationId xmlns:a16="http://schemas.microsoft.com/office/drawing/2014/main" id="{F989AD8C-9314-452F-BC4B-29FC258670A4}"/>
              </a:ext>
            </a:extLst>
          </p:cNvPr>
          <p:cNvSpPr txBox="1"/>
          <p:nvPr/>
        </p:nvSpPr>
        <p:spPr>
          <a:xfrm>
            <a:off x="4784055" y="1842832"/>
            <a:ext cx="1129066" cy="307777"/>
          </a:xfrm>
          <a:prstGeom prst="rect">
            <a:avLst/>
          </a:prstGeom>
          <a:noFill/>
        </p:spPr>
        <p:txBody>
          <a:bodyPr wrap="square" rtlCol="0">
            <a:spAutoFit/>
          </a:bodyPr>
          <a:lstStyle/>
          <a:p>
            <a:r>
              <a:rPr lang="ja-JP" altLang="en-US" sz="1400" dirty="0"/>
              <a:t>電力供給</a:t>
            </a:r>
            <a:endParaRPr lang="en-US" altLang="ja-JP" sz="1400" dirty="0"/>
          </a:p>
        </p:txBody>
      </p:sp>
      <p:cxnSp>
        <p:nvCxnSpPr>
          <p:cNvPr id="22" name="直線矢印コネクタ 21">
            <a:extLst>
              <a:ext uri="{FF2B5EF4-FFF2-40B4-BE49-F238E27FC236}">
                <a16:creationId xmlns:a16="http://schemas.microsoft.com/office/drawing/2014/main" id="{2C4680E4-FF70-49FA-94C9-F050C521CEDF}"/>
              </a:ext>
            </a:extLst>
          </p:cNvPr>
          <p:cNvCxnSpPr>
            <a:cxnSpLocks/>
          </p:cNvCxnSpPr>
          <p:nvPr/>
        </p:nvCxnSpPr>
        <p:spPr>
          <a:xfrm flipV="1">
            <a:off x="4777068" y="3612271"/>
            <a:ext cx="0" cy="88326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3" name="直線矢印コネクタ 22">
            <a:extLst>
              <a:ext uri="{FF2B5EF4-FFF2-40B4-BE49-F238E27FC236}">
                <a16:creationId xmlns:a16="http://schemas.microsoft.com/office/drawing/2014/main" id="{A9C89FBF-ABF5-47EE-B15D-6415D5E74328}"/>
              </a:ext>
            </a:extLst>
          </p:cNvPr>
          <p:cNvCxnSpPr>
            <a:cxnSpLocks/>
          </p:cNvCxnSpPr>
          <p:nvPr/>
        </p:nvCxnSpPr>
        <p:spPr>
          <a:xfrm>
            <a:off x="4363783" y="3631435"/>
            <a:ext cx="0" cy="86409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4" name="テキスト ボックス 23">
            <a:extLst>
              <a:ext uri="{FF2B5EF4-FFF2-40B4-BE49-F238E27FC236}">
                <a16:creationId xmlns:a16="http://schemas.microsoft.com/office/drawing/2014/main" id="{A9E883A8-CF7E-489B-A185-39059CFD7F9F}"/>
              </a:ext>
            </a:extLst>
          </p:cNvPr>
          <p:cNvSpPr txBox="1"/>
          <p:nvPr/>
        </p:nvSpPr>
        <p:spPr>
          <a:xfrm>
            <a:off x="3635896" y="3782709"/>
            <a:ext cx="668906" cy="523220"/>
          </a:xfrm>
          <a:prstGeom prst="rect">
            <a:avLst/>
          </a:prstGeom>
          <a:noFill/>
        </p:spPr>
        <p:txBody>
          <a:bodyPr wrap="square" rtlCol="0">
            <a:spAutoFit/>
          </a:bodyPr>
          <a:lstStyle/>
          <a:p>
            <a:r>
              <a:rPr lang="ja-JP" altLang="en-US" sz="1400" dirty="0"/>
              <a:t>発注</a:t>
            </a:r>
            <a:endParaRPr lang="en-US" altLang="ja-JP" sz="1400" dirty="0"/>
          </a:p>
          <a:p>
            <a:r>
              <a:rPr kumimoji="1" lang="ja-JP" altLang="en-US" sz="1400" dirty="0"/>
              <a:t>支払</a:t>
            </a:r>
          </a:p>
        </p:txBody>
      </p:sp>
      <p:sp>
        <p:nvSpPr>
          <p:cNvPr id="25" name="テキスト ボックス 24">
            <a:extLst>
              <a:ext uri="{FF2B5EF4-FFF2-40B4-BE49-F238E27FC236}">
                <a16:creationId xmlns:a16="http://schemas.microsoft.com/office/drawing/2014/main" id="{9274D1A9-143A-4A6A-87F7-536512DAAEAD}"/>
              </a:ext>
            </a:extLst>
          </p:cNvPr>
          <p:cNvSpPr txBox="1"/>
          <p:nvPr/>
        </p:nvSpPr>
        <p:spPr>
          <a:xfrm>
            <a:off x="4878179" y="3882056"/>
            <a:ext cx="1480546" cy="307777"/>
          </a:xfrm>
          <a:prstGeom prst="rect">
            <a:avLst/>
          </a:prstGeom>
          <a:noFill/>
        </p:spPr>
        <p:txBody>
          <a:bodyPr wrap="square" rtlCol="0">
            <a:spAutoFit/>
          </a:bodyPr>
          <a:lstStyle/>
          <a:p>
            <a:r>
              <a:rPr lang="ja-JP" altLang="en-US" sz="1400" dirty="0"/>
              <a:t>太陽光発電設備</a:t>
            </a:r>
            <a:endParaRPr lang="en-US" altLang="ja-JP" sz="1400" dirty="0"/>
          </a:p>
        </p:txBody>
      </p:sp>
      <p:sp>
        <p:nvSpPr>
          <p:cNvPr id="28" name="テキスト ボックス 27">
            <a:extLst>
              <a:ext uri="{FF2B5EF4-FFF2-40B4-BE49-F238E27FC236}">
                <a16:creationId xmlns:a16="http://schemas.microsoft.com/office/drawing/2014/main" id="{8FE2D55B-D096-44A9-9CFD-E0B1BE225695}"/>
              </a:ext>
            </a:extLst>
          </p:cNvPr>
          <p:cNvSpPr txBox="1"/>
          <p:nvPr/>
        </p:nvSpPr>
        <p:spPr>
          <a:xfrm>
            <a:off x="2267744" y="56884"/>
            <a:ext cx="5760639" cy="369332"/>
          </a:xfrm>
          <a:prstGeom prst="rect">
            <a:avLst/>
          </a:prstGeom>
          <a:noFill/>
        </p:spPr>
        <p:txBody>
          <a:bodyPr wrap="square" rtlCol="0">
            <a:spAutoFit/>
          </a:bodyPr>
          <a:lstStyle/>
          <a:p>
            <a:r>
              <a:rPr lang="en-US" altLang="ja-JP" sz="1800" dirty="0">
                <a:solidFill>
                  <a:srgbClr val="FF0000"/>
                </a:solidFill>
              </a:rPr>
              <a:t>※</a:t>
            </a:r>
            <a:r>
              <a:rPr lang="ja-JP" altLang="en-US" sz="1800" dirty="0">
                <a:solidFill>
                  <a:srgbClr val="FF0000"/>
                </a:solidFill>
              </a:rPr>
              <a:t>「オンサイト</a:t>
            </a:r>
            <a:r>
              <a:rPr lang="en-US" altLang="ja-JP" sz="1800" dirty="0">
                <a:solidFill>
                  <a:srgbClr val="FF0000"/>
                </a:solidFill>
              </a:rPr>
              <a:t>PPA</a:t>
            </a:r>
            <a:r>
              <a:rPr lang="ja-JP" altLang="en-US" sz="1800" dirty="0">
                <a:solidFill>
                  <a:srgbClr val="FF0000"/>
                </a:solidFill>
              </a:rPr>
              <a:t>モデル」で太陽光発電設備を導入</a:t>
            </a:r>
            <a:endParaRPr kumimoji="1" lang="ja-JP" altLang="en-US" sz="1800" dirty="0">
              <a:solidFill>
                <a:srgbClr val="FF0000"/>
              </a:solidFill>
            </a:endParaRPr>
          </a:p>
        </p:txBody>
      </p:sp>
      <p:grpSp>
        <p:nvGrpSpPr>
          <p:cNvPr id="13" name="グループ化 12"/>
          <p:cNvGrpSpPr/>
          <p:nvPr/>
        </p:nvGrpSpPr>
        <p:grpSpPr>
          <a:xfrm>
            <a:off x="6122351" y="1061508"/>
            <a:ext cx="534658" cy="2031364"/>
            <a:chOff x="7092280" y="1899992"/>
            <a:chExt cx="648072" cy="1889048"/>
          </a:xfrm>
        </p:grpSpPr>
        <p:cxnSp>
          <p:nvCxnSpPr>
            <p:cNvPr id="6" name="直線矢印コネクタ 5"/>
            <p:cNvCxnSpPr/>
            <p:nvPr/>
          </p:nvCxnSpPr>
          <p:spPr>
            <a:xfrm flipH="1">
              <a:off x="7092280" y="1899992"/>
              <a:ext cx="648072"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0" name="直線コネクタ 9"/>
            <p:cNvCxnSpPr/>
            <p:nvPr/>
          </p:nvCxnSpPr>
          <p:spPr>
            <a:xfrm>
              <a:off x="7740352" y="1899992"/>
              <a:ext cx="0" cy="1889048"/>
            </a:xfrm>
            <a:prstGeom prst="line">
              <a:avLst/>
            </a:prstGeom>
          </p:spPr>
          <p:style>
            <a:lnRef idx="1">
              <a:schemeClr val="dk1"/>
            </a:lnRef>
            <a:fillRef idx="0">
              <a:schemeClr val="dk1"/>
            </a:fillRef>
            <a:effectRef idx="0">
              <a:schemeClr val="dk1"/>
            </a:effectRef>
            <a:fontRef idx="minor">
              <a:schemeClr val="tx1"/>
            </a:fontRef>
          </p:style>
        </p:cxnSp>
        <p:cxnSp>
          <p:nvCxnSpPr>
            <p:cNvPr id="12" name="直線コネクタ 11"/>
            <p:cNvCxnSpPr/>
            <p:nvPr/>
          </p:nvCxnSpPr>
          <p:spPr>
            <a:xfrm flipH="1">
              <a:off x="7164288" y="3789040"/>
              <a:ext cx="576064" cy="0"/>
            </a:xfrm>
            <a:prstGeom prst="line">
              <a:avLst/>
            </a:prstGeom>
          </p:spPr>
          <p:style>
            <a:lnRef idx="1">
              <a:schemeClr val="dk1"/>
            </a:lnRef>
            <a:fillRef idx="0">
              <a:schemeClr val="dk1"/>
            </a:fillRef>
            <a:effectRef idx="0">
              <a:schemeClr val="dk1"/>
            </a:effectRef>
            <a:fontRef idx="minor">
              <a:schemeClr val="tx1"/>
            </a:fontRef>
          </p:style>
        </p:cxnSp>
      </p:grpSp>
      <p:sp>
        <p:nvSpPr>
          <p:cNvPr id="26" name="テキスト ボックス 25">
            <a:extLst>
              <a:ext uri="{FF2B5EF4-FFF2-40B4-BE49-F238E27FC236}">
                <a16:creationId xmlns:a16="http://schemas.microsoft.com/office/drawing/2014/main" id="{F989AD8C-9314-452F-BC4B-29FC258670A4}"/>
              </a:ext>
            </a:extLst>
          </p:cNvPr>
          <p:cNvSpPr txBox="1"/>
          <p:nvPr/>
        </p:nvSpPr>
        <p:spPr>
          <a:xfrm>
            <a:off x="6494474" y="1919776"/>
            <a:ext cx="1951744" cy="461665"/>
          </a:xfrm>
          <a:prstGeom prst="rect">
            <a:avLst/>
          </a:prstGeom>
          <a:noFill/>
        </p:spPr>
        <p:txBody>
          <a:bodyPr wrap="square" rtlCol="0">
            <a:spAutoFit/>
          </a:bodyPr>
          <a:lstStyle/>
          <a:p>
            <a:pPr algn="ctr"/>
            <a:r>
              <a:rPr lang="ja-JP" altLang="en-US" sz="1200" dirty="0"/>
              <a:t>設備譲渡</a:t>
            </a:r>
            <a:endParaRPr lang="en-US" altLang="ja-JP" sz="1200" dirty="0"/>
          </a:p>
          <a:p>
            <a:r>
              <a:rPr lang="ja-JP" altLang="en-US" sz="1200" dirty="0"/>
              <a:t>（</a:t>
            </a:r>
            <a:r>
              <a:rPr lang="en-US" altLang="ja-JP" sz="1200" dirty="0"/>
              <a:t>PPA</a:t>
            </a:r>
            <a:r>
              <a:rPr lang="ja-JP" altLang="en-US" sz="1200" dirty="0"/>
              <a:t>契約期間満了後）</a:t>
            </a:r>
            <a:endParaRPr lang="en-US" altLang="ja-JP" sz="1200" dirty="0"/>
          </a:p>
        </p:txBody>
      </p:sp>
      <p:sp>
        <p:nvSpPr>
          <p:cNvPr id="7" name="角丸四角形 6"/>
          <p:cNvSpPr/>
          <p:nvPr/>
        </p:nvSpPr>
        <p:spPr>
          <a:xfrm>
            <a:off x="2915821" y="2477134"/>
            <a:ext cx="3324114" cy="1154299"/>
          </a:xfrm>
          <a:prstGeom prst="roundRect">
            <a:avLst/>
          </a:prstGeom>
          <a:no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n w="57150">
                <a:solidFill>
                  <a:schemeClr val="tx1"/>
                </a:solidFill>
              </a:ln>
            </a:endParaRPr>
          </a:p>
        </p:txBody>
      </p:sp>
      <p:sp>
        <p:nvSpPr>
          <p:cNvPr id="21" name="テキスト ボックス 20">
            <a:extLst>
              <a:ext uri="{FF2B5EF4-FFF2-40B4-BE49-F238E27FC236}">
                <a16:creationId xmlns:a16="http://schemas.microsoft.com/office/drawing/2014/main" id="{1FC9AC10-BB69-4606-9B25-EF1B3AB383F2}"/>
              </a:ext>
            </a:extLst>
          </p:cNvPr>
          <p:cNvSpPr txBox="1"/>
          <p:nvPr/>
        </p:nvSpPr>
        <p:spPr>
          <a:xfrm>
            <a:off x="323528" y="548680"/>
            <a:ext cx="646331" cy="369332"/>
          </a:xfrm>
          <a:prstGeom prst="rect">
            <a:avLst/>
          </a:prstGeom>
          <a:solidFill>
            <a:srgbClr val="FF0000"/>
          </a:solidFill>
        </p:spPr>
        <p:txBody>
          <a:bodyPr wrap="none" rtlCol="0">
            <a:spAutoFit/>
          </a:bodyPr>
          <a:lstStyle/>
          <a:p>
            <a:r>
              <a:rPr kumimoji="1" lang="ja-JP" altLang="en-US" dirty="0"/>
              <a:t>一号</a:t>
            </a:r>
          </a:p>
        </p:txBody>
      </p:sp>
      <p:sp>
        <p:nvSpPr>
          <p:cNvPr id="27" name="角丸四角形 6">
            <a:extLst>
              <a:ext uri="{FF2B5EF4-FFF2-40B4-BE49-F238E27FC236}">
                <a16:creationId xmlns:a16="http://schemas.microsoft.com/office/drawing/2014/main" id="{6FBA83B8-EBDE-49AA-88E4-B3292C8F7B10}"/>
              </a:ext>
            </a:extLst>
          </p:cNvPr>
          <p:cNvSpPr/>
          <p:nvPr/>
        </p:nvSpPr>
        <p:spPr>
          <a:xfrm>
            <a:off x="3059831" y="538076"/>
            <a:ext cx="2853289" cy="1076444"/>
          </a:xfrm>
          <a:prstGeom prst="roundRect">
            <a:avLst/>
          </a:prstGeom>
          <a:noFill/>
          <a:ln w="38100">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n w="57150">
                <a:solidFill>
                  <a:schemeClr val="tx1"/>
                </a:solidFill>
              </a:ln>
            </a:endParaRPr>
          </a:p>
        </p:txBody>
      </p:sp>
      <p:sp>
        <p:nvSpPr>
          <p:cNvPr id="30" name="テキスト ボックス 29">
            <a:extLst>
              <a:ext uri="{FF2B5EF4-FFF2-40B4-BE49-F238E27FC236}">
                <a16:creationId xmlns:a16="http://schemas.microsoft.com/office/drawing/2014/main" id="{34DA08B2-9B43-4F5B-A829-5FF781C5CA4E}"/>
              </a:ext>
            </a:extLst>
          </p:cNvPr>
          <p:cNvSpPr txBox="1"/>
          <p:nvPr/>
        </p:nvSpPr>
        <p:spPr>
          <a:xfrm>
            <a:off x="118947" y="2348880"/>
            <a:ext cx="2717821" cy="1384995"/>
          </a:xfrm>
          <a:prstGeom prst="rect">
            <a:avLst/>
          </a:prstGeom>
          <a:noFill/>
        </p:spPr>
        <p:txBody>
          <a:bodyPr wrap="square" rtlCol="0">
            <a:spAutoFit/>
          </a:bodyPr>
          <a:lstStyle/>
          <a:p>
            <a:pPr marL="285750" indent="-285750">
              <a:buFont typeface="Wingdings" panose="05000000000000000000" pitchFamily="2" charset="2"/>
              <a:buChar char="Ø"/>
            </a:pPr>
            <a:r>
              <a:rPr lang="ja-JP" altLang="en-US" sz="1400" dirty="0"/>
              <a:t>補助事業を</a:t>
            </a:r>
            <a:r>
              <a:rPr lang="en-US" altLang="ja-JP" sz="1400" dirty="0"/>
              <a:t>2</a:t>
            </a:r>
            <a:r>
              <a:rPr lang="ja-JP" altLang="en-US" sz="1400" dirty="0"/>
              <a:t>者以上で実施し、「共同申請者」がいないので「一号」となる。</a:t>
            </a:r>
            <a:endParaRPr kumimoji="1" lang="en-US" altLang="ja-JP" sz="1400" dirty="0"/>
          </a:p>
          <a:p>
            <a:pPr marL="285750" indent="-285750">
              <a:buFont typeface="Wingdings" panose="05000000000000000000" pitchFamily="2" charset="2"/>
              <a:buChar char="Ø"/>
            </a:pPr>
            <a:r>
              <a:rPr kumimoji="1" lang="ja-JP" altLang="en-US" sz="1400" dirty="0"/>
              <a:t>設備の所有者が「代表申請者」となり、補助金は「代表申請者」への交付となる。</a:t>
            </a:r>
            <a:endParaRPr kumimoji="1" lang="en-US" altLang="ja-JP" sz="1400" dirty="0"/>
          </a:p>
        </p:txBody>
      </p:sp>
      <p:sp>
        <p:nvSpPr>
          <p:cNvPr id="29" name="正方形/長方形 28">
            <a:extLst>
              <a:ext uri="{FF2B5EF4-FFF2-40B4-BE49-F238E27FC236}">
                <a16:creationId xmlns:a16="http://schemas.microsoft.com/office/drawing/2014/main" id="{8DD9C123-8659-4DCC-A7DA-01E0B8ED2908}"/>
              </a:ext>
            </a:extLst>
          </p:cNvPr>
          <p:cNvSpPr/>
          <p:nvPr/>
        </p:nvSpPr>
        <p:spPr>
          <a:xfrm>
            <a:off x="3639094" y="4604321"/>
            <a:ext cx="1893380" cy="88326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t>見積もり合わせ</a:t>
            </a:r>
            <a:br>
              <a:rPr lang="en-US" altLang="ja-JP" sz="1600" dirty="0"/>
            </a:br>
            <a:r>
              <a:rPr lang="ja-JP" altLang="en-US" sz="1600" dirty="0"/>
              <a:t>により選定</a:t>
            </a:r>
            <a:br>
              <a:rPr lang="en-US" altLang="ja-JP" sz="1600" dirty="0">
                <a:solidFill>
                  <a:prstClr val="white"/>
                </a:solidFill>
                <a:latin typeface="+mj-ea"/>
              </a:rPr>
            </a:br>
            <a:r>
              <a:rPr lang="en-US" altLang="ja-JP" sz="1600" dirty="0"/>
              <a:t>【</a:t>
            </a:r>
            <a:r>
              <a:rPr lang="ja-JP" altLang="en-US" sz="1600" dirty="0"/>
              <a:t>工事会社</a:t>
            </a:r>
            <a:r>
              <a:rPr kumimoji="1" lang="en-US" altLang="ja-JP" sz="1600" dirty="0"/>
              <a:t>】</a:t>
            </a:r>
            <a:endParaRPr kumimoji="1" lang="ja-JP" altLang="en-US" sz="1600" dirty="0"/>
          </a:p>
        </p:txBody>
      </p:sp>
    </p:spTree>
    <p:extLst>
      <p:ext uri="{BB962C8B-B14F-4D97-AF65-F5344CB8AC3E}">
        <p14:creationId xmlns:p14="http://schemas.microsoft.com/office/powerpoint/2010/main" val="955464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a:extLst>
              <a:ext uri="{FF2B5EF4-FFF2-40B4-BE49-F238E27FC236}">
                <a16:creationId xmlns:a16="http://schemas.microsoft.com/office/drawing/2014/main" id="{D5DD8C84-55C6-42A4-8B48-CEA429F225C7}"/>
              </a:ext>
            </a:extLst>
          </p:cNvPr>
          <p:cNvSpPr/>
          <p:nvPr/>
        </p:nvSpPr>
        <p:spPr>
          <a:xfrm>
            <a:off x="2127643" y="2845367"/>
            <a:ext cx="3119154" cy="11521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t>リース事業者：</a:t>
            </a:r>
            <a:r>
              <a:rPr lang="ja-JP" altLang="en-US" sz="1600" dirty="0">
                <a:solidFill>
                  <a:prstClr val="white"/>
                </a:solidFill>
                <a:latin typeface="+mj-ea"/>
              </a:rPr>
              <a:t>株式会社■■ 　</a:t>
            </a:r>
            <a:br>
              <a:rPr lang="en-US" altLang="ja-JP" sz="1600" dirty="0">
                <a:solidFill>
                  <a:prstClr val="white"/>
                </a:solidFill>
                <a:latin typeface="+mj-ea"/>
              </a:rPr>
            </a:br>
            <a:r>
              <a:rPr lang="en-US" altLang="ja-JP" sz="1600" dirty="0"/>
              <a:t>【</a:t>
            </a:r>
            <a:r>
              <a:rPr lang="ja-JP" altLang="en-US" sz="1600" dirty="0"/>
              <a:t>設備の所有者</a:t>
            </a:r>
            <a:r>
              <a:rPr kumimoji="1" lang="en-US" altLang="ja-JP" sz="1600" dirty="0"/>
              <a:t>】</a:t>
            </a:r>
          </a:p>
          <a:p>
            <a:pPr algn="ctr"/>
            <a:r>
              <a:rPr kumimoji="1" lang="ja-JP" altLang="en-US" sz="1600" dirty="0">
                <a:solidFill>
                  <a:srgbClr val="FF0000"/>
                </a:solidFill>
              </a:rPr>
              <a:t>代表申請者（代表事業者）</a:t>
            </a:r>
          </a:p>
        </p:txBody>
      </p:sp>
      <p:sp>
        <p:nvSpPr>
          <p:cNvPr id="4" name="正方形/長方形 3">
            <a:extLst>
              <a:ext uri="{FF2B5EF4-FFF2-40B4-BE49-F238E27FC236}">
                <a16:creationId xmlns:a16="http://schemas.microsoft.com/office/drawing/2014/main" id="{C72F83C0-F179-409D-9068-876B5731D918}"/>
              </a:ext>
            </a:extLst>
          </p:cNvPr>
          <p:cNvSpPr/>
          <p:nvPr/>
        </p:nvSpPr>
        <p:spPr>
          <a:xfrm>
            <a:off x="2273897" y="710046"/>
            <a:ext cx="2650494" cy="95062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株式会社</a:t>
            </a:r>
            <a:r>
              <a:rPr lang="ja-JP" altLang="en-US" sz="1600" dirty="0">
                <a:solidFill>
                  <a:schemeClr val="bg1"/>
                </a:solidFill>
                <a:latin typeface="ＭＳ Ｐゴシック" panose="020B0600070205080204" pitchFamily="50" charset="-128"/>
              </a:rPr>
              <a:t>▲▲</a:t>
            </a:r>
            <a:endParaRPr kumimoji="1" lang="en-US" altLang="ja-JP" sz="1600" dirty="0"/>
          </a:p>
          <a:p>
            <a:pPr algn="ctr"/>
            <a:r>
              <a:rPr kumimoji="1" lang="en-US" altLang="ja-JP" sz="1600" dirty="0">
                <a:solidFill>
                  <a:schemeClr val="bg1"/>
                </a:solidFill>
              </a:rPr>
              <a:t>【</a:t>
            </a:r>
            <a:r>
              <a:rPr kumimoji="1" lang="ja-JP" altLang="en-US" sz="1600" dirty="0"/>
              <a:t>施設の所有者／</a:t>
            </a:r>
            <a:r>
              <a:rPr kumimoji="1" lang="ja-JP" altLang="en-US" sz="1600" dirty="0">
                <a:solidFill>
                  <a:schemeClr val="bg1"/>
                </a:solidFill>
              </a:rPr>
              <a:t>需要家</a:t>
            </a:r>
            <a:r>
              <a:rPr kumimoji="1" lang="en-US" altLang="ja-JP" sz="1600" dirty="0">
                <a:solidFill>
                  <a:schemeClr val="bg1"/>
                </a:solidFill>
              </a:rPr>
              <a:t>】</a:t>
            </a:r>
          </a:p>
          <a:p>
            <a:pPr algn="ctr"/>
            <a:r>
              <a:rPr kumimoji="1" lang="ja-JP" altLang="en-US" sz="1600" dirty="0">
                <a:solidFill>
                  <a:srgbClr val="002060"/>
                </a:solidFill>
              </a:rPr>
              <a:t>共同事業者</a:t>
            </a:r>
          </a:p>
        </p:txBody>
      </p:sp>
      <p:sp>
        <p:nvSpPr>
          <p:cNvPr id="16" name="正方形/長方形 15">
            <a:extLst>
              <a:ext uri="{FF2B5EF4-FFF2-40B4-BE49-F238E27FC236}">
                <a16:creationId xmlns:a16="http://schemas.microsoft.com/office/drawing/2014/main" id="{A53FD9F4-5AF4-466C-AF45-7B9F6D7AA660}"/>
              </a:ext>
            </a:extLst>
          </p:cNvPr>
          <p:cNvSpPr/>
          <p:nvPr/>
        </p:nvSpPr>
        <p:spPr>
          <a:xfrm>
            <a:off x="2744649" y="4976505"/>
            <a:ext cx="1893380" cy="88326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t>見積もり合わせ</a:t>
            </a:r>
            <a:br>
              <a:rPr lang="en-US" altLang="ja-JP" sz="1600" dirty="0"/>
            </a:br>
            <a:r>
              <a:rPr lang="ja-JP" altLang="en-US" sz="1600" dirty="0"/>
              <a:t>により選定</a:t>
            </a:r>
            <a:br>
              <a:rPr lang="en-US" altLang="ja-JP" sz="1600" dirty="0">
                <a:solidFill>
                  <a:prstClr val="white"/>
                </a:solidFill>
                <a:latin typeface="+mj-ea"/>
              </a:rPr>
            </a:br>
            <a:r>
              <a:rPr lang="en-US" altLang="ja-JP" sz="1600" dirty="0"/>
              <a:t>【</a:t>
            </a:r>
            <a:r>
              <a:rPr lang="ja-JP" altLang="en-US" sz="1600" dirty="0"/>
              <a:t>工事会社</a:t>
            </a:r>
            <a:r>
              <a:rPr kumimoji="1" lang="en-US" altLang="ja-JP" sz="1600" dirty="0"/>
              <a:t>】</a:t>
            </a:r>
            <a:endParaRPr kumimoji="1" lang="ja-JP" altLang="en-US" sz="1600" dirty="0"/>
          </a:p>
        </p:txBody>
      </p:sp>
      <p:cxnSp>
        <p:nvCxnSpPr>
          <p:cNvPr id="17" name="直線矢印コネクタ 16">
            <a:extLst>
              <a:ext uri="{FF2B5EF4-FFF2-40B4-BE49-F238E27FC236}">
                <a16:creationId xmlns:a16="http://schemas.microsoft.com/office/drawing/2014/main" id="{31F86A75-0D35-4118-9466-958583A0DC0E}"/>
              </a:ext>
            </a:extLst>
          </p:cNvPr>
          <p:cNvCxnSpPr>
            <a:cxnSpLocks/>
          </p:cNvCxnSpPr>
          <p:nvPr/>
        </p:nvCxnSpPr>
        <p:spPr>
          <a:xfrm flipH="1" flipV="1">
            <a:off x="5146092" y="1398223"/>
            <a:ext cx="1883595" cy="113819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直線矢印コネクタ 17">
            <a:extLst>
              <a:ext uri="{FF2B5EF4-FFF2-40B4-BE49-F238E27FC236}">
                <a16:creationId xmlns:a16="http://schemas.microsoft.com/office/drawing/2014/main" id="{7AA7026E-86B8-4510-B5D8-7D43A985F9F7}"/>
              </a:ext>
            </a:extLst>
          </p:cNvPr>
          <p:cNvCxnSpPr>
            <a:cxnSpLocks/>
          </p:cNvCxnSpPr>
          <p:nvPr/>
        </p:nvCxnSpPr>
        <p:spPr>
          <a:xfrm>
            <a:off x="3327905" y="1899992"/>
            <a:ext cx="0" cy="86409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 name="テキスト ボックス 18">
            <a:extLst>
              <a:ext uri="{FF2B5EF4-FFF2-40B4-BE49-F238E27FC236}">
                <a16:creationId xmlns:a16="http://schemas.microsoft.com/office/drawing/2014/main" id="{4664C85B-C292-4CF5-ADC7-476B38FB10DC}"/>
              </a:ext>
            </a:extLst>
          </p:cNvPr>
          <p:cNvSpPr txBox="1"/>
          <p:nvPr/>
        </p:nvSpPr>
        <p:spPr>
          <a:xfrm>
            <a:off x="1835696" y="2160573"/>
            <a:ext cx="1543276" cy="276999"/>
          </a:xfrm>
          <a:prstGeom prst="rect">
            <a:avLst/>
          </a:prstGeom>
          <a:noFill/>
        </p:spPr>
        <p:txBody>
          <a:bodyPr wrap="square" rtlCol="0">
            <a:spAutoFit/>
          </a:bodyPr>
          <a:lstStyle/>
          <a:p>
            <a:r>
              <a:rPr lang="ja-JP" altLang="en-US" sz="1200" dirty="0"/>
              <a:t>リース料金の</a:t>
            </a:r>
            <a:r>
              <a:rPr kumimoji="1" lang="ja-JP" altLang="en-US" sz="1200" dirty="0"/>
              <a:t>支払</a:t>
            </a:r>
          </a:p>
        </p:txBody>
      </p:sp>
      <p:cxnSp>
        <p:nvCxnSpPr>
          <p:cNvPr id="22" name="直線矢印コネクタ 21">
            <a:extLst>
              <a:ext uri="{FF2B5EF4-FFF2-40B4-BE49-F238E27FC236}">
                <a16:creationId xmlns:a16="http://schemas.microsoft.com/office/drawing/2014/main" id="{2C4680E4-FF70-49FA-94C9-F050C521CEDF}"/>
              </a:ext>
            </a:extLst>
          </p:cNvPr>
          <p:cNvCxnSpPr>
            <a:cxnSpLocks/>
          </p:cNvCxnSpPr>
          <p:nvPr/>
        </p:nvCxnSpPr>
        <p:spPr>
          <a:xfrm flipV="1">
            <a:off x="3776224" y="4054952"/>
            <a:ext cx="0" cy="88326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3" name="直線矢印コネクタ 22">
            <a:extLst>
              <a:ext uri="{FF2B5EF4-FFF2-40B4-BE49-F238E27FC236}">
                <a16:creationId xmlns:a16="http://schemas.microsoft.com/office/drawing/2014/main" id="{A9C89FBF-ABF5-47EE-B15D-6415D5E74328}"/>
              </a:ext>
            </a:extLst>
          </p:cNvPr>
          <p:cNvCxnSpPr>
            <a:cxnSpLocks/>
          </p:cNvCxnSpPr>
          <p:nvPr/>
        </p:nvCxnSpPr>
        <p:spPr>
          <a:xfrm>
            <a:off x="3334640" y="4054952"/>
            <a:ext cx="0" cy="86409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4" name="テキスト ボックス 23">
            <a:extLst>
              <a:ext uri="{FF2B5EF4-FFF2-40B4-BE49-F238E27FC236}">
                <a16:creationId xmlns:a16="http://schemas.microsoft.com/office/drawing/2014/main" id="{A9E883A8-CF7E-489B-A185-39059CFD7F9F}"/>
              </a:ext>
            </a:extLst>
          </p:cNvPr>
          <p:cNvSpPr txBox="1"/>
          <p:nvPr/>
        </p:nvSpPr>
        <p:spPr>
          <a:xfrm>
            <a:off x="2771801" y="4293477"/>
            <a:ext cx="607172" cy="523220"/>
          </a:xfrm>
          <a:prstGeom prst="rect">
            <a:avLst/>
          </a:prstGeom>
          <a:noFill/>
        </p:spPr>
        <p:txBody>
          <a:bodyPr wrap="square" rtlCol="0">
            <a:spAutoFit/>
          </a:bodyPr>
          <a:lstStyle/>
          <a:p>
            <a:r>
              <a:rPr lang="ja-JP" altLang="en-US" sz="1400" dirty="0"/>
              <a:t>発注</a:t>
            </a:r>
            <a:endParaRPr lang="en-US" altLang="ja-JP" sz="1400" dirty="0"/>
          </a:p>
          <a:p>
            <a:r>
              <a:rPr kumimoji="1" lang="ja-JP" altLang="en-US" sz="1400" dirty="0"/>
              <a:t>支払</a:t>
            </a:r>
          </a:p>
        </p:txBody>
      </p:sp>
      <p:sp>
        <p:nvSpPr>
          <p:cNvPr id="25" name="テキスト ボックス 24">
            <a:extLst>
              <a:ext uri="{FF2B5EF4-FFF2-40B4-BE49-F238E27FC236}">
                <a16:creationId xmlns:a16="http://schemas.microsoft.com/office/drawing/2014/main" id="{9274D1A9-143A-4A6A-87F7-536512DAAEAD}"/>
              </a:ext>
            </a:extLst>
          </p:cNvPr>
          <p:cNvSpPr txBox="1"/>
          <p:nvPr/>
        </p:nvSpPr>
        <p:spPr>
          <a:xfrm>
            <a:off x="3787525" y="4414168"/>
            <a:ext cx="1701008" cy="307777"/>
          </a:xfrm>
          <a:prstGeom prst="rect">
            <a:avLst/>
          </a:prstGeom>
          <a:noFill/>
        </p:spPr>
        <p:txBody>
          <a:bodyPr wrap="square" rtlCol="0">
            <a:spAutoFit/>
          </a:bodyPr>
          <a:lstStyle/>
          <a:p>
            <a:r>
              <a:rPr lang="ja-JP" altLang="en-US" sz="1400" dirty="0"/>
              <a:t>太陽光発電設備</a:t>
            </a:r>
            <a:endParaRPr lang="en-US" altLang="ja-JP" sz="1400" dirty="0"/>
          </a:p>
        </p:txBody>
      </p:sp>
      <p:sp>
        <p:nvSpPr>
          <p:cNvPr id="28" name="テキスト ボックス 27">
            <a:extLst>
              <a:ext uri="{FF2B5EF4-FFF2-40B4-BE49-F238E27FC236}">
                <a16:creationId xmlns:a16="http://schemas.microsoft.com/office/drawing/2014/main" id="{D6D6337C-A413-4AC0-A10D-1CE8DC202DD9}"/>
              </a:ext>
            </a:extLst>
          </p:cNvPr>
          <p:cNvSpPr txBox="1"/>
          <p:nvPr/>
        </p:nvSpPr>
        <p:spPr>
          <a:xfrm>
            <a:off x="5287758" y="2053951"/>
            <a:ext cx="1074021" cy="307777"/>
          </a:xfrm>
          <a:prstGeom prst="rect">
            <a:avLst/>
          </a:prstGeom>
          <a:noFill/>
        </p:spPr>
        <p:txBody>
          <a:bodyPr wrap="square" rtlCol="0">
            <a:spAutoFit/>
          </a:bodyPr>
          <a:lstStyle/>
          <a:p>
            <a:r>
              <a:rPr lang="ja-JP" altLang="en-US" sz="1400" dirty="0"/>
              <a:t>保守管理</a:t>
            </a:r>
            <a:endParaRPr lang="en-US" altLang="ja-JP" sz="1400" dirty="0"/>
          </a:p>
        </p:txBody>
      </p:sp>
      <p:sp>
        <p:nvSpPr>
          <p:cNvPr id="20" name="正方形/長方形 19">
            <a:extLst>
              <a:ext uri="{FF2B5EF4-FFF2-40B4-BE49-F238E27FC236}">
                <a16:creationId xmlns:a16="http://schemas.microsoft.com/office/drawing/2014/main" id="{2AE5D1C4-54A5-4B21-A8B8-DAE1A1441E15}"/>
              </a:ext>
            </a:extLst>
          </p:cNvPr>
          <p:cNvSpPr/>
          <p:nvPr/>
        </p:nvSpPr>
        <p:spPr>
          <a:xfrm>
            <a:off x="6739006" y="2610097"/>
            <a:ext cx="1765770" cy="94906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t>見積もり合わせ</a:t>
            </a:r>
            <a:br>
              <a:rPr lang="en-US" altLang="ja-JP" sz="1600" dirty="0"/>
            </a:br>
            <a:r>
              <a:rPr lang="ja-JP" altLang="en-US" sz="1600" dirty="0"/>
              <a:t>により選定</a:t>
            </a:r>
            <a:endParaRPr lang="en-US" altLang="ja-JP" sz="1600" dirty="0"/>
          </a:p>
          <a:p>
            <a:pPr algn="ctr"/>
            <a:r>
              <a:rPr kumimoji="1" lang="en-US" altLang="ja-JP" sz="1600" dirty="0"/>
              <a:t>【</a:t>
            </a:r>
            <a:r>
              <a:rPr kumimoji="1" lang="ja-JP" altLang="en-US" sz="1600" dirty="0"/>
              <a:t>保守管理</a:t>
            </a:r>
            <a:r>
              <a:rPr kumimoji="1" lang="en-US" altLang="ja-JP" sz="1600" dirty="0"/>
              <a:t>】</a:t>
            </a:r>
            <a:endParaRPr kumimoji="1" lang="ja-JP" altLang="en-US" sz="1600" dirty="0"/>
          </a:p>
        </p:txBody>
      </p:sp>
      <p:cxnSp>
        <p:nvCxnSpPr>
          <p:cNvPr id="30" name="直線矢印コネクタ 29">
            <a:extLst>
              <a:ext uri="{FF2B5EF4-FFF2-40B4-BE49-F238E27FC236}">
                <a16:creationId xmlns:a16="http://schemas.microsoft.com/office/drawing/2014/main" id="{55A0C516-D3A1-4B50-BCAB-D608E468AE60}"/>
              </a:ext>
            </a:extLst>
          </p:cNvPr>
          <p:cNvCxnSpPr>
            <a:cxnSpLocks/>
          </p:cNvCxnSpPr>
          <p:nvPr/>
        </p:nvCxnSpPr>
        <p:spPr>
          <a:xfrm>
            <a:off x="5246797" y="1105519"/>
            <a:ext cx="2133515" cy="131677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6" name="テキスト ボックス 25">
            <a:extLst>
              <a:ext uri="{FF2B5EF4-FFF2-40B4-BE49-F238E27FC236}">
                <a16:creationId xmlns:a16="http://schemas.microsoft.com/office/drawing/2014/main" id="{C1B58B6A-5B19-45F2-89CF-766F877DE3A8}"/>
              </a:ext>
            </a:extLst>
          </p:cNvPr>
          <p:cNvSpPr txBox="1"/>
          <p:nvPr/>
        </p:nvSpPr>
        <p:spPr>
          <a:xfrm>
            <a:off x="6163010" y="1282563"/>
            <a:ext cx="1961411" cy="307777"/>
          </a:xfrm>
          <a:prstGeom prst="rect">
            <a:avLst/>
          </a:prstGeom>
          <a:noFill/>
        </p:spPr>
        <p:txBody>
          <a:bodyPr wrap="square" rtlCol="0">
            <a:spAutoFit/>
          </a:bodyPr>
          <a:lstStyle/>
          <a:p>
            <a:r>
              <a:rPr lang="ja-JP" altLang="en-US" sz="1400" dirty="0"/>
              <a:t>保守料金の支払</a:t>
            </a:r>
            <a:endParaRPr lang="en-US" altLang="ja-JP" sz="1400" dirty="0"/>
          </a:p>
        </p:txBody>
      </p:sp>
      <p:cxnSp>
        <p:nvCxnSpPr>
          <p:cNvPr id="27" name="直線矢印コネクタ 26">
            <a:extLst>
              <a:ext uri="{FF2B5EF4-FFF2-40B4-BE49-F238E27FC236}">
                <a16:creationId xmlns:a16="http://schemas.microsoft.com/office/drawing/2014/main" id="{300E59A3-990A-4669-92CA-32FFDCB54188}"/>
              </a:ext>
            </a:extLst>
          </p:cNvPr>
          <p:cNvCxnSpPr>
            <a:cxnSpLocks/>
          </p:cNvCxnSpPr>
          <p:nvPr/>
        </p:nvCxnSpPr>
        <p:spPr>
          <a:xfrm flipV="1">
            <a:off x="3753653" y="1922981"/>
            <a:ext cx="0" cy="88326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3" name="テキスト ボックス 32">
            <a:extLst>
              <a:ext uri="{FF2B5EF4-FFF2-40B4-BE49-F238E27FC236}">
                <a16:creationId xmlns:a16="http://schemas.microsoft.com/office/drawing/2014/main" id="{F3FF34AF-8AB7-496F-80E3-97EABB8A8C5F}"/>
              </a:ext>
            </a:extLst>
          </p:cNvPr>
          <p:cNvSpPr txBox="1"/>
          <p:nvPr/>
        </p:nvSpPr>
        <p:spPr>
          <a:xfrm>
            <a:off x="3744483" y="2154858"/>
            <a:ext cx="1126698" cy="307777"/>
          </a:xfrm>
          <a:prstGeom prst="rect">
            <a:avLst/>
          </a:prstGeom>
          <a:noFill/>
        </p:spPr>
        <p:txBody>
          <a:bodyPr wrap="square" rtlCol="0">
            <a:spAutoFit/>
          </a:bodyPr>
          <a:lstStyle/>
          <a:p>
            <a:r>
              <a:rPr lang="ja-JP" altLang="en-US" sz="1400" dirty="0"/>
              <a:t>設備の提供</a:t>
            </a:r>
            <a:endParaRPr lang="en-US" altLang="ja-JP" sz="1400" dirty="0"/>
          </a:p>
        </p:txBody>
      </p:sp>
      <p:sp>
        <p:nvSpPr>
          <p:cNvPr id="31" name="テキスト ボックス 30">
            <a:extLst>
              <a:ext uri="{FF2B5EF4-FFF2-40B4-BE49-F238E27FC236}">
                <a16:creationId xmlns:a16="http://schemas.microsoft.com/office/drawing/2014/main" id="{F989AD8C-9314-452F-BC4B-29FC258670A4}"/>
              </a:ext>
            </a:extLst>
          </p:cNvPr>
          <p:cNvSpPr txBox="1"/>
          <p:nvPr/>
        </p:nvSpPr>
        <p:spPr>
          <a:xfrm>
            <a:off x="-41646" y="2101207"/>
            <a:ext cx="2078814" cy="461665"/>
          </a:xfrm>
          <a:prstGeom prst="rect">
            <a:avLst/>
          </a:prstGeom>
          <a:noFill/>
        </p:spPr>
        <p:txBody>
          <a:bodyPr wrap="square" rtlCol="0">
            <a:spAutoFit/>
          </a:bodyPr>
          <a:lstStyle/>
          <a:p>
            <a:pPr algn="ctr"/>
            <a:r>
              <a:rPr lang="ja-JP" altLang="en-US" sz="1200" dirty="0"/>
              <a:t>設備譲渡</a:t>
            </a:r>
            <a:endParaRPr lang="en-US" altLang="ja-JP" sz="1200" dirty="0"/>
          </a:p>
          <a:p>
            <a:r>
              <a:rPr lang="ja-JP" altLang="en-US" sz="1200" dirty="0"/>
              <a:t>（リース契約期間満了後）</a:t>
            </a:r>
            <a:endParaRPr lang="en-US" altLang="ja-JP" sz="1200" dirty="0"/>
          </a:p>
        </p:txBody>
      </p:sp>
      <p:grpSp>
        <p:nvGrpSpPr>
          <p:cNvPr id="32" name="グループ化 31"/>
          <p:cNvGrpSpPr/>
          <p:nvPr/>
        </p:nvGrpSpPr>
        <p:grpSpPr>
          <a:xfrm flipH="1">
            <a:off x="1658562" y="1196752"/>
            <a:ext cx="485493" cy="2354368"/>
            <a:chOff x="7092280" y="1899992"/>
            <a:chExt cx="648072" cy="1889048"/>
          </a:xfrm>
        </p:grpSpPr>
        <p:cxnSp>
          <p:nvCxnSpPr>
            <p:cNvPr id="34" name="直線矢印コネクタ 33"/>
            <p:cNvCxnSpPr/>
            <p:nvPr/>
          </p:nvCxnSpPr>
          <p:spPr>
            <a:xfrm flipH="1">
              <a:off x="7092280" y="1899992"/>
              <a:ext cx="648072"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5" name="直線コネクタ 34"/>
            <p:cNvCxnSpPr/>
            <p:nvPr/>
          </p:nvCxnSpPr>
          <p:spPr>
            <a:xfrm>
              <a:off x="7740352" y="1899992"/>
              <a:ext cx="0" cy="1889048"/>
            </a:xfrm>
            <a:prstGeom prst="line">
              <a:avLst/>
            </a:prstGeom>
          </p:spPr>
          <p:style>
            <a:lnRef idx="1">
              <a:schemeClr val="dk1"/>
            </a:lnRef>
            <a:fillRef idx="0">
              <a:schemeClr val="dk1"/>
            </a:fillRef>
            <a:effectRef idx="0">
              <a:schemeClr val="dk1"/>
            </a:effectRef>
            <a:fontRef idx="minor">
              <a:schemeClr val="tx1"/>
            </a:fontRef>
          </p:style>
        </p:cxnSp>
        <p:cxnSp>
          <p:nvCxnSpPr>
            <p:cNvPr id="36" name="直線コネクタ 35"/>
            <p:cNvCxnSpPr/>
            <p:nvPr/>
          </p:nvCxnSpPr>
          <p:spPr>
            <a:xfrm flipH="1">
              <a:off x="7164288" y="3789040"/>
              <a:ext cx="576064" cy="0"/>
            </a:xfrm>
            <a:prstGeom prst="line">
              <a:avLst/>
            </a:prstGeom>
          </p:spPr>
          <p:style>
            <a:lnRef idx="1">
              <a:schemeClr val="dk1"/>
            </a:lnRef>
            <a:fillRef idx="0">
              <a:schemeClr val="dk1"/>
            </a:fillRef>
            <a:effectRef idx="0">
              <a:schemeClr val="dk1"/>
            </a:effectRef>
            <a:fontRef idx="minor">
              <a:schemeClr val="tx1"/>
            </a:fontRef>
          </p:style>
        </p:cxnSp>
      </p:grpSp>
      <p:sp>
        <p:nvSpPr>
          <p:cNvPr id="38" name="角丸四角形 37"/>
          <p:cNvSpPr/>
          <p:nvPr/>
        </p:nvSpPr>
        <p:spPr>
          <a:xfrm>
            <a:off x="2048802" y="2623444"/>
            <a:ext cx="3315286" cy="1567678"/>
          </a:xfrm>
          <a:prstGeom prst="roundRect">
            <a:avLst/>
          </a:prstGeom>
          <a:no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n w="57150">
                <a:solidFill>
                  <a:schemeClr val="tx1"/>
                </a:solidFill>
              </a:ln>
            </a:endParaRPr>
          </a:p>
        </p:txBody>
      </p:sp>
      <p:sp>
        <p:nvSpPr>
          <p:cNvPr id="42" name="テキスト ボックス 41">
            <a:extLst>
              <a:ext uri="{FF2B5EF4-FFF2-40B4-BE49-F238E27FC236}">
                <a16:creationId xmlns:a16="http://schemas.microsoft.com/office/drawing/2014/main" id="{CF8F1EC3-3897-458D-8C47-F7F24628DB6B}"/>
              </a:ext>
            </a:extLst>
          </p:cNvPr>
          <p:cNvSpPr txBox="1"/>
          <p:nvPr/>
        </p:nvSpPr>
        <p:spPr>
          <a:xfrm>
            <a:off x="2276289" y="49280"/>
            <a:ext cx="6181435" cy="369332"/>
          </a:xfrm>
          <a:prstGeom prst="rect">
            <a:avLst/>
          </a:prstGeom>
          <a:noFill/>
        </p:spPr>
        <p:txBody>
          <a:bodyPr wrap="square" rtlCol="0">
            <a:spAutoFit/>
          </a:bodyPr>
          <a:lstStyle/>
          <a:p>
            <a:r>
              <a:rPr lang="en-US" altLang="ja-JP" dirty="0">
                <a:solidFill>
                  <a:srgbClr val="FF0000"/>
                </a:solidFill>
              </a:rPr>
              <a:t>※</a:t>
            </a:r>
            <a:r>
              <a:rPr lang="ja-JP" altLang="en-US" dirty="0">
                <a:solidFill>
                  <a:srgbClr val="FF0000"/>
                </a:solidFill>
              </a:rPr>
              <a:t>「ファイナンスリース契約」で太陽光発電設備を導入</a:t>
            </a:r>
            <a:endParaRPr kumimoji="1" lang="ja-JP" altLang="en-US" sz="2000" dirty="0">
              <a:solidFill>
                <a:srgbClr val="FF0000"/>
              </a:solidFill>
            </a:endParaRPr>
          </a:p>
        </p:txBody>
      </p:sp>
      <p:sp>
        <p:nvSpPr>
          <p:cNvPr id="29" name="角丸四角形 6">
            <a:extLst>
              <a:ext uri="{FF2B5EF4-FFF2-40B4-BE49-F238E27FC236}">
                <a16:creationId xmlns:a16="http://schemas.microsoft.com/office/drawing/2014/main" id="{6FBA83B8-EBDE-49AA-88E4-B3292C8F7B10}"/>
              </a:ext>
            </a:extLst>
          </p:cNvPr>
          <p:cNvSpPr/>
          <p:nvPr/>
        </p:nvSpPr>
        <p:spPr>
          <a:xfrm>
            <a:off x="2114313" y="592886"/>
            <a:ext cx="2973667" cy="1212680"/>
          </a:xfrm>
          <a:prstGeom prst="roundRect">
            <a:avLst/>
          </a:prstGeom>
          <a:noFill/>
          <a:ln w="38100">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n w="57150">
                <a:solidFill>
                  <a:schemeClr val="tx1"/>
                </a:solidFill>
              </a:ln>
            </a:endParaRPr>
          </a:p>
        </p:txBody>
      </p:sp>
      <p:sp>
        <p:nvSpPr>
          <p:cNvPr id="37" name="テキスト ボックス 36">
            <a:extLst>
              <a:ext uri="{FF2B5EF4-FFF2-40B4-BE49-F238E27FC236}">
                <a16:creationId xmlns:a16="http://schemas.microsoft.com/office/drawing/2014/main" id="{1FC9AC10-BB69-4606-9B25-EF1B3AB383F2}"/>
              </a:ext>
            </a:extLst>
          </p:cNvPr>
          <p:cNvSpPr txBox="1"/>
          <p:nvPr/>
        </p:nvSpPr>
        <p:spPr>
          <a:xfrm>
            <a:off x="323528" y="548680"/>
            <a:ext cx="646331" cy="369332"/>
          </a:xfrm>
          <a:prstGeom prst="rect">
            <a:avLst/>
          </a:prstGeom>
          <a:solidFill>
            <a:srgbClr val="FF0000"/>
          </a:solidFill>
        </p:spPr>
        <p:txBody>
          <a:bodyPr wrap="none" rtlCol="0">
            <a:spAutoFit/>
          </a:bodyPr>
          <a:lstStyle/>
          <a:p>
            <a:r>
              <a:rPr kumimoji="1" lang="ja-JP" altLang="en-US" dirty="0"/>
              <a:t>一号</a:t>
            </a:r>
          </a:p>
        </p:txBody>
      </p:sp>
      <p:sp>
        <p:nvSpPr>
          <p:cNvPr id="39" name="テキスト ボックス 38">
            <a:extLst>
              <a:ext uri="{FF2B5EF4-FFF2-40B4-BE49-F238E27FC236}">
                <a16:creationId xmlns:a16="http://schemas.microsoft.com/office/drawing/2014/main" id="{9D03C207-CAC9-4085-A586-FBDE92F64282}"/>
              </a:ext>
            </a:extLst>
          </p:cNvPr>
          <p:cNvSpPr txBox="1"/>
          <p:nvPr/>
        </p:nvSpPr>
        <p:spPr>
          <a:xfrm>
            <a:off x="5580112" y="4124199"/>
            <a:ext cx="2717821" cy="1384995"/>
          </a:xfrm>
          <a:prstGeom prst="rect">
            <a:avLst/>
          </a:prstGeom>
          <a:noFill/>
        </p:spPr>
        <p:txBody>
          <a:bodyPr wrap="square" rtlCol="0">
            <a:spAutoFit/>
          </a:bodyPr>
          <a:lstStyle/>
          <a:p>
            <a:pPr marL="285750" indent="-285750">
              <a:buFont typeface="Wingdings" panose="05000000000000000000" pitchFamily="2" charset="2"/>
              <a:buChar char="Ø"/>
            </a:pPr>
            <a:r>
              <a:rPr lang="ja-JP" altLang="en-US" sz="1400" dirty="0"/>
              <a:t>補助事業を</a:t>
            </a:r>
            <a:r>
              <a:rPr lang="en-US" altLang="ja-JP" sz="1400" dirty="0"/>
              <a:t>2</a:t>
            </a:r>
            <a:r>
              <a:rPr lang="ja-JP" altLang="en-US" sz="1400" dirty="0"/>
              <a:t>者以上で実施し、「共同申請者」がいないので「一号」となる。</a:t>
            </a:r>
            <a:endParaRPr kumimoji="1" lang="en-US" altLang="ja-JP" sz="1400" dirty="0"/>
          </a:p>
          <a:p>
            <a:pPr marL="285750" indent="-285750">
              <a:buFont typeface="Wingdings" panose="05000000000000000000" pitchFamily="2" charset="2"/>
              <a:buChar char="Ø"/>
            </a:pPr>
            <a:r>
              <a:rPr kumimoji="1" lang="ja-JP" altLang="en-US" sz="1400" dirty="0"/>
              <a:t>設備の所有者が「代表申請者」となり、補助金は「代表申請者」への交付となる。</a:t>
            </a:r>
            <a:endParaRPr kumimoji="1" lang="en-US" altLang="ja-JP" sz="1400" dirty="0"/>
          </a:p>
        </p:txBody>
      </p:sp>
    </p:spTree>
    <p:extLst>
      <p:ext uri="{BB962C8B-B14F-4D97-AF65-F5344CB8AC3E}">
        <p14:creationId xmlns:p14="http://schemas.microsoft.com/office/powerpoint/2010/main" val="24097351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a:extLst>
              <a:ext uri="{FF2B5EF4-FFF2-40B4-BE49-F238E27FC236}">
                <a16:creationId xmlns:a16="http://schemas.microsoft.com/office/drawing/2014/main" id="{D5DD8C84-55C6-42A4-8B48-CEA429F225C7}"/>
              </a:ext>
            </a:extLst>
          </p:cNvPr>
          <p:cNvSpPr/>
          <p:nvPr/>
        </p:nvSpPr>
        <p:spPr>
          <a:xfrm>
            <a:off x="3057738" y="2238111"/>
            <a:ext cx="2826448" cy="8640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solidFill>
                  <a:prstClr val="white"/>
                </a:solidFill>
                <a:latin typeface="+mj-ea"/>
              </a:rPr>
              <a:t>株式会社●●</a:t>
            </a:r>
            <a:endParaRPr lang="en-US" altLang="ja-JP" sz="1600" dirty="0">
              <a:solidFill>
                <a:prstClr val="white"/>
              </a:solidFill>
              <a:latin typeface="+mj-ea"/>
            </a:endParaRPr>
          </a:p>
          <a:p>
            <a:pPr algn="ctr"/>
            <a:r>
              <a:rPr lang="en-US" altLang="ja-JP" sz="1600" dirty="0"/>
              <a:t>【</a:t>
            </a:r>
            <a:r>
              <a:rPr lang="en-US" altLang="ja-JP" sz="1600" dirty="0">
                <a:solidFill>
                  <a:prstClr val="white"/>
                </a:solidFill>
                <a:latin typeface="+mj-ea"/>
              </a:rPr>
              <a:t> PPA</a:t>
            </a:r>
            <a:r>
              <a:rPr lang="ja-JP" altLang="en-US" sz="1600" dirty="0">
                <a:solidFill>
                  <a:prstClr val="white"/>
                </a:solidFill>
                <a:latin typeface="+mj-ea"/>
              </a:rPr>
              <a:t>事業者</a:t>
            </a:r>
            <a:r>
              <a:rPr lang="en-US" altLang="ja-JP" sz="1600" dirty="0"/>
              <a:t>】</a:t>
            </a:r>
            <a:br>
              <a:rPr lang="en-US" altLang="ja-JP" sz="1600" dirty="0">
                <a:solidFill>
                  <a:prstClr val="white"/>
                </a:solidFill>
                <a:latin typeface="+mj-ea"/>
              </a:rPr>
            </a:br>
            <a:r>
              <a:rPr lang="ja-JP" altLang="en-US" sz="1600" dirty="0">
                <a:solidFill>
                  <a:srgbClr val="FF0000"/>
                </a:solidFill>
                <a:latin typeface="+mj-ea"/>
              </a:rPr>
              <a:t>代表申請者（代表事業者）</a:t>
            </a:r>
            <a:endParaRPr kumimoji="1" lang="ja-JP" altLang="en-US" sz="1600" dirty="0">
              <a:solidFill>
                <a:srgbClr val="FF0000"/>
              </a:solidFill>
            </a:endParaRPr>
          </a:p>
        </p:txBody>
      </p:sp>
      <p:cxnSp>
        <p:nvCxnSpPr>
          <p:cNvPr id="17" name="直線矢印コネクタ 16">
            <a:extLst>
              <a:ext uri="{FF2B5EF4-FFF2-40B4-BE49-F238E27FC236}">
                <a16:creationId xmlns:a16="http://schemas.microsoft.com/office/drawing/2014/main" id="{31F86A75-0D35-4118-9466-958583A0DC0E}"/>
              </a:ext>
            </a:extLst>
          </p:cNvPr>
          <p:cNvCxnSpPr>
            <a:cxnSpLocks/>
          </p:cNvCxnSpPr>
          <p:nvPr/>
        </p:nvCxnSpPr>
        <p:spPr>
          <a:xfrm flipV="1">
            <a:off x="4788024" y="1587276"/>
            <a:ext cx="0" cy="51685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直線矢印コネクタ 17">
            <a:extLst>
              <a:ext uri="{FF2B5EF4-FFF2-40B4-BE49-F238E27FC236}">
                <a16:creationId xmlns:a16="http://schemas.microsoft.com/office/drawing/2014/main" id="{7AA7026E-86B8-4510-B5D8-7D43A985F9F7}"/>
              </a:ext>
            </a:extLst>
          </p:cNvPr>
          <p:cNvCxnSpPr>
            <a:cxnSpLocks/>
          </p:cNvCxnSpPr>
          <p:nvPr/>
        </p:nvCxnSpPr>
        <p:spPr>
          <a:xfrm>
            <a:off x="4326633" y="1604254"/>
            <a:ext cx="0" cy="52860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2" name="直線矢印コネクタ 21">
            <a:extLst>
              <a:ext uri="{FF2B5EF4-FFF2-40B4-BE49-F238E27FC236}">
                <a16:creationId xmlns:a16="http://schemas.microsoft.com/office/drawing/2014/main" id="{2C4680E4-FF70-49FA-94C9-F050C521CEDF}"/>
              </a:ext>
            </a:extLst>
          </p:cNvPr>
          <p:cNvCxnSpPr>
            <a:cxnSpLocks/>
          </p:cNvCxnSpPr>
          <p:nvPr/>
        </p:nvCxnSpPr>
        <p:spPr>
          <a:xfrm flipV="1">
            <a:off x="4840494" y="4712460"/>
            <a:ext cx="0" cy="52321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3" name="直線矢印コネクタ 22">
            <a:extLst>
              <a:ext uri="{FF2B5EF4-FFF2-40B4-BE49-F238E27FC236}">
                <a16:creationId xmlns:a16="http://schemas.microsoft.com/office/drawing/2014/main" id="{A9C89FBF-ABF5-47EE-B15D-6415D5E74328}"/>
              </a:ext>
            </a:extLst>
          </p:cNvPr>
          <p:cNvCxnSpPr>
            <a:cxnSpLocks/>
          </p:cNvCxnSpPr>
          <p:nvPr/>
        </p:nvCxnSpPr>
        <p:spPr>
          <a:xfrm>
            <a:off x="4397793" y="4712459"/>
            <a:ext cx="0" cy="52627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4" name="テキスト ボックス 23">
            <a:extLst>
              <a:ext uri="{FF2B5EF4-FFF2-40B4-BE49-F238E27FC236}">
                <a16:creationId xmlns:a16="http://schemas.microsoft.com/office/drawing/2014/main" id="{A9E883A8-CF7E-489B-A185-39059CFD7F9F}"/>
              </a:ext>
            </a:extLst>
          </p:cNvPr>
          <p:cNvSpPr txBox="1"/>
          <p:nvPr/>
        </p:nvSpPr>
        <p:spPr>
          <a:xfrm>
            <a:off x="3728462" y="4751463"/>
            <a:ext cx="843538" cy="523220"/>
          </a:xfrm>
          <a:prstGeom prst="rect">
            <a:avLst/>
          </a:prstGeom>
          <a:noFill/>
        </p:spPr>
        <p:txBody>
          <a:bodyPr wrap="square" rtlCol="0">
            <a:spAutoFit/>
          </a:bodyPr>
          <a:lstStyle/>
          <a:p>
            <a:r>
              <a:rPr lang="ja-JP" altLang="en-US" sz="1400" dirty="0"/>
              <a:t>発注</a:t>
            </a:r>
            <a:endParaRPr lang="en-US" altLang="ja-JP" sz="1400" dirty="0"/>
          </a:p>
          <a:p>
            <a:r>
              <a:rPr kumimoji="1" lang="ja-JP" altLang="en-US" sz="1400" dirty="0"/>
              <a:t>支払</a:t>
            </a:r>
          </a:p>
        </p:txBody>
      </p:sp>
      <p:sp>
        <p:nvSpPr>
          <p:cNvPr id="25" name="テキスト ボックス 24">
            <a:extLst>
              <a:ext uri="{FF2B5EF4-FFF2-40B4-BE49-F238E27FC236}">
                <a16:creationId xmlns:a16="http://schemas.microsoft.com/office/drawing/2014/main" id="{9274D1A9-143A-4A6A-87F7-536512DAAEAD}"/>
              </a:ext>
            </a:extLst>
          </p:cNvPr>
          <p:cNvSpPr txBox="1"/>
          <p:nvPr/>
        </p:nvSpPr>
        <p:spPr>
          <a:xfrm>
            <a:off x="4883899" y="4876304"/>
            <a:ext cx="1561367" cy="307777"/>
          </a:xfrm>
          <a:prstGeom prst="rect">
            <a:avLst/>
          </a:prstGeom>
          <a:noFill/>
        </p:spPr>
        <p:txBody>
          <a:bodyPr wrap="square" rtlCol="0">
            <a:spAutoFit/>
          </a:bodyPr>
          <a:lstStyle/>
          <a:p>
            <a:r>
              <a:rPr lang="ja-JP" altLang="en-US" sz="1400" dirty="0"/>
              <a:t>太陽光発電設備</a:t>
            </a:r>
            <a:endParaRPr lang="en-US" altLang="ja-JP" sz="1400" dirty="0"/>
          </a:p>
        </p:txBody>
      </p:sp>
      <p:sp>
        <p:nvSpPr>
          <p:cNvPr id="28" name="テキスト ボックス 27">
            <a:extLst>
              <a:ext uri="{FF2B5EF4-FFF2-40B4-BE49-F238E27FC236}">
                <a16:creationId xmlns:a16="http://schemas.microsoft.com/office/drawing/2014/main" id="{D6D6337C-A413-4AC0-A10D-1CE8DC202DD9}"/>
              </a:ext>
            </a:extLst>
          </p:cNvPr>
          <p:cNvSpPr txBox="1"/>
          <p:nvPr/>
        </p:nvSpPr>
        <p:spPr>
          <a:xfrm>
            <a:off x="4988064" y="3243927"/>
            <a:ext cx="1168112" cy="307777"/>
          </a:xfrm>
          <a:prstGeom prst="rect">
            <a:avLst/>
          </a:prstGeom>
          <a:noFill/>
        </p:spPr>
        <p:txBody>
          <a:bodyPr wrap="square" rtlCol="0">
            <a:spAutoFit/>
          </a:bodyPr>
          <a:lstStyle/>
          <a:p>
            <a:r>
              <a:rPr lang="ja-JP" altLang="en-US" sz="1400" dirty="0"/>
              <a:t>設備の提供</a:t>
            </a:r>
            <a:endParaRPr lang="en-US" altLang="ja-JP" sz="1400" dirty="0"/>
          </a:p>
        </p:txBody>
      </p:sp>
      <p:sp>
        <p:nvSpPr>
          <p:cNvPr id="20" name="正方形/長方形 19">
            <a:extLst>
              <a:ext uri="{FF2B5EF4-FFF2-40B4-BE49-F238E27FC236}">
                <a16:creationId xmlns:a16="http://schemas.microsoft.com/office/drawing/2014/main" id="{5177A4B5-3C2E-4D47-A38B-BAB00F176942}"/>
              </a:ext>
            </a:extLst>
          </p:cNvPr>
          <p:cNvSpPr/>
          <p:nvPr/>
        </p:nvSpPr>
        <p:spPr>
          <a:xfrm>
            <a:off x="2955287" y="3699916"/>
            <a:ext cx="3238882" cy="8640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solidFill>
                  <a:prstClr val="white"/>
                </a:solidFill>
                <a:latin typeface="+mj-ea"/>
              </a:rPr>
              <a:t>株式会社■■ 　</a:t>
            </a:r>
            <a:br>
              <a:rPr lang="en-US" altLang="ja-JP" sz="1600" dirty="0">
                <a:solidFill>
                  <a:prstClr val="white"/>
                </a:solidFill>
                <a:latin typeface="+mj-ea"/>
              </a:rPr>
            </a:br>
            <a:r>
              <a:rPr lang="en-US" altLang="ja-JP" sz="1600" dirty="0"/>
              <a:t>【</a:t>
            </a:r>
            <a:r>
              <a:rPr lang="ja-JP" altLang="en-US" sz="1600" dirty="0"/>
              <a:t>設備の所有者／リース事業者</a:t>
            </a:r>
            <a:r>
              <a:rPr kumimoji="1" lang="en-US" altLang="ja-JP" sz="1600" dirty="0"/>
              <a:t>】</a:t>
            </a:r>
          </a:p>
          <a:p>
            <a:pPr algn="ctr"/>
            <a:r>
              <a:rPr kumimoji="1" lang="ja-JP" altLang="en-US" sz="1600" dirty="0">
                <a:solidFill>
                  <a:srgbClr val="FF0000"/>
                </a:solidFill>
              </a:rPr>
              <a:t>共同申請者（代表事業者）</a:t>
            </a:r>
          </a:p>
        </p:txBody>
      </p:sp>
      <p:sp>
        <p:nvSpPr>
          <p:cNvPr id="30" name="テキスト ボックス 29">
            <a:extLst>
              <a:ext uri="{FF2B5EF4-FFF2-40B4-BE49-F238E27FC236}">
                <a16:creationId xmlns:a16="http://schemas.microsoft.com/office/drawing/2014/main" id="{8F7F1782-EEC5-41C0-A028-3F7FB77DADF1}"/>
              </a:ext>
            </a:extLst>
          </p:cNvPr>
          <p:cNvSpPr txBox="1"/>
          <p:nvPr/>
        </p:nvSpPr>
        <p:spPr>
          <a:xfrm>
            <a:off x="2918095" y="3264806"/>
            <a:ext cx="1465363" cy="276999"/>
          </a:xfrm>
          <a:prstGeom prst="rect">
            <a:avLst/>
          </a:prstGeom>
          <a:noFill/>
        </p:spPr>
        <p:txBody>
          <a:bodyPr wrap="square" rtlCol="0">
            <a:spAutoFit/>
          </a:bodyPr>
          <a:lstStyle/>
          <a:p>
            <a:r>
              <a:rPr lang="ja-JP" altLang="en-US" sz="1200" dirty="0"/>
              <a:t>リース料金の</a:t>
            </a:r>
            <a:r>
              <a:rPr kumimoji="1" lang="ja-JP" altLang="en-US" sz="1200" dirty="0"/>
              <a:t>支払</a:t>
            </a:r>
          </a:p>
        </p:txBody>
      </p:sp>
      <p:cxnSp>
        <p:nvCxnSpPr>
          <p:cNvPr id="31" name="直線矢印コネクタ 30">
            <a:extLst>
              <a:ext uri="{FF2B5EF4-FFF2-40B4-BE49-F238E27FC236}">
                <a16:creationId xmlns:a16="http://schemas.microsoft.com/office/drawing/2014/main" id="{D0A71BF0-FCF9-4A84-B4E3-095F21489971}"/>
              </a:ext>
            </a:extLst>
          </p:cNvPr>
          <p:cNvCxnSpPr>
            <a:cxnSpLocks/>
          </p:cNvCxnSpPr>
          <p:nvPr/>
        </p:nvCxnSpPr>
        <p:spPr>
          <a:xfrm flipV="1">
            <a:off x="4821720" y="3137498"/>
            <a:ext cx="0" cy="5400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2" name="直線矢印コネクタ 31">
            <a:extLst>
              <a:ext uri="{FF2B5EF4-FFF2-40B4-BE49-F238E27FC236}">
                <a16:creationId xmlns:a16="http://schemas.microsoft.com/office/drawing/2014/main" id="{64F2307D-13FC-4A09-8CF5-1708B4CCCD22}"/>
              </a:ext>
            </a:extLst>
          </p:cNvPr>
          <p:cNvCxnSpPr>
            <a:cxnSpLocks/>
          </p:cNvCxnSpPr>
          <p:nvPr/>
        </p:nvCxnSpPr>
        <p:spPr>
          <a:xfrm>
            <a:off x="4326633" y="3137498"/>
            <a:ext cx="0" cy="5400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6" name="テキスト ボックス 25">
            <a:extLst>
              <a:ext uri="{FF2B5EF4-FFF2-40B4-BE49-F238E27FC236}">
                <a16:creationId xmlns:a16="http://schemas.microsoft.com/office/drawing/2014/main" id="{E32E6485-03D2-49B0-A550-9EEE5D9CF6AF}"/>
              </a:ext>
            </a:extLst>
          </p:cNvPr>
          <p:cNvSpPr txBox="1"/>
          <p:nvPr/>
        </p:nvSpPr>
        <p:spPr>
          <a:xfrm>
            <a:off x="4810103" y="1712764"/>
            <a:ext cx="914025" cy="307777"/>
          </a:xfrm>
          <a:prstGeom prst="rect">
            <a:avLst/>
          </a:prstGeom>
          <a:noFill/>
        </p:spPr>
        <p:txBody>
          <a:bodyPr wrap="square" rtlCol="0">
            <a:spAutoFit/>
          </a:bodyPr>
          <a:lstStyle/>
          <a:p>
            <a:r>
              <a:rPr lang="ja-JP" altLang="en-US" sz="1400" dirty="0"/>
              <a:t>電力供給</a:t>
            </a:r>
            <a:endParaRPr lang="en-US" altLang="ja-JP" sz="1400" dirty="0"/>
          </a:p>
        </p:txBody>
      </p:sp>
      <p:sp>
        <p:nvSpPr>
          <p:cNvPr id="27" name="テキスト ボックス 26">
            <a:extLst>
              <a:ext uri="{FF2B5EF4-FFF2-40B4-BE49-F238E27FC236}">
                <a16:creationId xmlns:a16="http://schemas.microsoft.com/office/drawing/2014/main" id="{F0CA23E1-860F-4907-A903-D6E197C11A9F}"/>
              </a:ext>
            </a:extLst>
          </p:cNvPr>
          <p:cNvSpPr txBox="1"/>
          <p:nvPr/>
        </p:nvSpPr>
        <p:spPr>
          <a:xfrm>
            <a:off x="2753068" y="1729575"/>
            <a:ext cx="1573566" cy="276999"/>
          </a:xfrm>
          <a:prstGeom prst="rect">
            <a:avLst/>
          </a:prstGeom>
          <a:noFill/>
        </p:spPr>
        <p:txBody>
          <a:bodyPr wrap="square" rtlCol="0">
            <a:spAutoFit/>
          </a:bodyPr>
          <a:lstStyle/>
          <a:p>
            <a:r>
              <a:rPr lang="ja-JP" altLang="en-US" sz="1200" dirty="0"/>
              <a:t>サービス料金の支払</a:t>
            </a:r>
          </a:p>
        </p:txBody>
      </p:sp>
      <p:sp>
        <p:nvSpPr>
          <p:cNvPr id="33" name="テキスト ボックス 32">
            <a:extLst>
              <a:ext uri="{FF2B5EF4-FFF2-40B4-BE49-F238E27FC236}">
                <a16:creationId xmlns:a16="http://schemas.microsoft.com/office/drawing/2014/main" id="{F989AD8C-9314-452F-BC4B-29FC258670A4}"/>
              </a:ext>
            </a:extLst>
          </p:cNvPr>
          <p:cNvSpPr txBox="1"/>
          <p:nvPr/>
        </p:nvSpPr>
        <p:spPr>
          <a:xfrm>
            <a:off x="428680" y="3267997"/>
            <a:ext cx="2398437" cy="461665"/>
          </a:xfrm>
          <a:prstGeom prst="rect">
            <a:avLst/>
          </a:prstGeom>
          <a:noFill/>
        </p:spPr>
        <p:txBody>
          <a:bodyPr wrap="square" rtlCol="0">
            <a:spAutoFit/>
          </a:bodyPr>
          <a:lstStyle/>
          <a:p>
            <a:pPr algn="ctr"/>
            <a:r>
              <a:rPr lang="ja-JP" altLang="en-US" sz="1200" dirty="0"/>
              <a:t>設備譲渡</a:t>
            </a:r>
            <a:endParaRPr lang="en-US" altLang="ja-JP" sz="1200" dirty="0"/>
          </a:p>
          <a:p>
            <a:pPr algn="ctr"/>
            <a:r>
              <a:rPr lang="ja-JP" altLang="en-US" sz="1200" dirty="0"/>
              <a:t>（リース契約期間満了後）</a:t>
            </a:r>
            <a:endParaRPr lang="en-US" altLang="ja-JP" sz="1200" dirty="0"/>
          </a:p>
        </p:txBody>
      </p:sp>
      <p:grpSp>
        <p:nvGrpSpPr>
          <p:cNvPr id="34" name="グループ化 33"/>
          <p:cNvGrpSpPr/>
          <p:nvPr/>
        </p:nvGrpSpPr>
        <p:grpSpPr>
          <a:xfrm flipH="1">
            <a:off x="2293462" y="900140"/>
            <a:ext cx="560809" cy="1656758"/>
            <a:chOff x="7092280" y="1899992"/>
            <a:chExt cx="648072" cy="1889048"/>
          </a:xfrm>
        </p:grpSpPr>
        <p:cxnSp>
          <p:nvCxnSpPr>
            <p:cNvPr id="35" name="直線矢印コネクタ 34"/>
            <p:cNvCxnSpPr/>
            <p:nvPr/>
          </p:nvCxnSpPr>
          <p:spPr>
            <a:xfrm flipH="1">
              <a:off x="7092280" y="1899992"/>
              <a:ext cx="648072"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6" name="直線コネクタ 35"/>
            <p:cNvCxnSpPr/>
            <p:nvPr/>
          </p:nvCxnSpPr>
          <p:spPr>
            <a:xfrm>
              <a:off x="7740352" y="1899992"/>
              <a:ext cx="0" cy="1889048"/>
            </a:xfrm>
            <a:prstGeom prst="line">
              <a:avLst/>
            </a:prstGeom>
          </p:spPr>
          <p:style>
            <a:lnRef idx="1">
              <a:schemeClr val="dk1"/>
            </a:lnRef>
            <a:fillRef idx="0">
              <a:schemeClr val="dk1"/>
            </a:fillRef>
            <a:effectRef idx="0">
              <a:schemeClr val="dk1"/>
            </a:effectRef>
            <a:fontRef idx="minor">
              <a:schemeClr val="tx1"/>
            </a:fontRef>
          </p:style>
        </p:cxnSp>
        <p:cxnSp>
          <p:nvCxnSpPr>
            <p:cNvPr id="37" name="直線コネクタ 36"/>
            <p:cNvCxnSpPr/>
            <p:nvPr/>
          </p:nvCxnSpPr>
          <p:spPr>
            <a:xfrm flipH="1">
              <a:off x="7164288" y="3789040"/>
              <a:ext cx="576064" cy="0"/>
            </a:xfrm>
            <a:prstGeom prst="line">
              <a:avLst/>
            </a:prstGeom>
          </p:spPr>
          <p:style>
            <a:lnRef idx="1">
              <a:schemeClr val="dk1"/>
            </a:lnRef>
            <a:fillRef idx="0">
              <a:schemeClr val="dk1"/>
            </a:fillRef>
            <a:effectRef idx="0">
              <a:schemeClr val="dk1"/>
            </a:effectRef>
            <a:fontRef idx="minor">
              <a:schemeClr val="tx1"/>
            </a:fontRef>
          </p:style>
        </p:cxnSp>
      </p:grpSp>
      <p:grpSp>
        <p:nvGrpSpPr>
          <p:cNvPr id="38" name="グループ化 37"/>
          <p:cNvGrpSpPr/>
          <p:nvPr/>
        </p:nvGrpSpPr>
        <p:grpSpPr>
          <a:xfrm flipH="1">
            <a:off x="2306465" y="2813656"/>
            <a:ext cx="611631" cy="1411139"/>
            <a:chOff x="7092280" y="1899992"/>
            <a:chExt cx="648072" cy="1889048"/>
          </a:xfrm>
        </p:grpSpPr>
        <p:cxnSp>
          <p:nvCxnSpPr>
            <p:cNvPr id="39" name="直線矢印コネクタ 38"/>
            <p:cNvCxnSpPr/>
            <p:nvPr/>
          </p:nvCxnSpPr>
          <p:spPr>
            <a:xfrm flipH="1">
              <a:off x="7092280" y="1899992"/>
              <a:ext cx="648072"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40" name="直線コネクタ 39"/>
            <p:cNvCxnSpPr/>
            <p:nvPr/>
          </p:nvCxnSpPr>
          <p:spPr>
            <a:xfrm>
              <a:off x="7740352" y="1899992"/>
              <a:ext cx="0" cy="1889048"/>
            </a:xfrm>
            <a:prstGeom prst="line">
              <a:avLst/>
            </a:prstGeom>
          </p:spPr>
          <p:style>
            <a:lnRef idx="1">
              <a:schemeClr val="dk1"/>
            </a:lnRef>
            <a:fillRef idx="0">
              <a:schemeClr val="dk1"/>
            </a:fillRef>
            <a:effectRef idx="0">
              <a:schemeClr val="dk1"/>
            </a:effectRef>
            <a:fontRef idx="minor">
              <a:schemeClr val="tx1"/>
            </a:fontRef>
          </p:style>
        </p:cxnSp>
        <p:cxnSp>
          <p:nvCxnSpPr>
            <p:cNvPr id="41" name="直線コネクタ 40"/>
            <p:cNvCxnSpPr/>
            <p:nvPr/>
          </p:nvCxnSpPr>
          <p:spPr>
            <a:xfrm flipH="1">
              <a:off x="7164288" y="3789040"/>
              <a:ext cx="576064" cy="0"/>
            </a:xfrm>
            <a:prstGeom prst="line">
              <a:avLst/>
            </a:prstGeom>
          </p:spPr>
          <p:style>
            <a:lnRef idx="1">
              <a:schemeClr val="dk1"/>
            </a:lnRef>
            <a:fillRef idx="0">
              <a:schemeClr val="dk1"/>
            </a:fillRef>
            <a:effectRef idx="0">
              <a:schemeClr val="dk1"/>
            </a:effectRef>
            <a:fontRef idx="minor">
              <a:schemeClr val="tx1"/>
            </a:fontRef>
          </p:style>
        </p:cxnSp>
      </p:grpSp>
      <p:sp>
        <p:nvSpPr>
          <p:cNvPr id="42" name="テキスト ボックス 41">
            <a:extLst>
              <a:ext uri="{FF2B5EF4-FFF2-40B4-BE49-F238E27FC236}">
                <a16:creationId xmlns:a16="http://schemas.microsoft.com/office/drawing/2014/main" id="{F989AD8C-9314-452F-BC4B-29FC258670A4}"/>
              </a:ext>
            </a:extLst>
          </p:cNvPr>
          <p:cNvSpPr txBox="1"/>
          <p:nvPr/>
        </p:nvSpPr>
        <p:spPr>
          <a:xfrm>
            <a:off x="772361" y="1369951"/>
            <a:ext cx="1951744" cy="461665"/>
          </a:xfrm>
          <a:prstGeom prst="rect">
            <a:avLst/>
          </a:prstGeom>
          <a:noFill/>
        </p:spPr>
        <p:txBody>
          <a:bodyPr wrap="square" rtlCol="0">
            <a:spAutoFit/>
          </a:bodyPr>
          <a:lstStyle/>
          <a:p>
            <a:pPr algn="ctr"/>
            <a:r>
              <a:rPr lang="ja-JP" altLang="en-US" sz="1200" dirty="0"/>
              <a:t>設備譲渡</a:t>
            </a:r>
            <a:endParaRPr lang="en-US" altLang="ja-JP" sz="1200" dirty="0"/>
          </a:p>
          <a:p>
            <a:r>
              <a:rPr lang="ja-JP" altLang="en-US" sz="1200" dirty="0"/>
              <a:t>（</a:t>
            </a:r>
            <a:r>
              <a:rPr lang="en-US" altLang="ja-JP" sz="1200" dirty="0"/>
              <a:t>PPA</a:t>
            </a:r>
            <a:r>
              <a:rPr lang="ja-JP" altLang="en-US" sz="1200" dirty="0"/>
              <a:t>契約期間満了後）</a:t>
            </a:r>
            <a:endParaRPr lang="en-US" altLang="ja-JP" sz="1200" dirty="0"/>
          </a:p>
        </p:txBody>
      </p:sp>
      <p:sp>
        <p:nvSpPr>
          <p:cNvPr id="44" name="角丸四角形 43"/>
          <p:cNvSpPr/>
          <p:nvPr/>
        </p:nvSpPr>
        <p:spPr>
          <a:xfrm>
            <a:off x="2710122" y="2132856"/>
            <a:ext cx="3735144" cy="2570956"/>
          </a:xfrm>
          <a:prstGeom prst="roundRect">
            <a:avLst/>
          </a:prstGeom>
          <a:no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n w="57150">
                <a:solidFill>
                  <a:schemeClr val="tx1"/>
                </a:solidFill>
              </a:ln>
            </a:endParaRPr>
          </a:p>
        </p:txBody>
      </p:sp>
      <p:sp>
        <p:nvSpPr>
          <p:cNvPr id="49" name="テキスト ボックス 48">
            <a:extLst>
              <a:ext uri="{FF2B5EF4-FFF2-40B4-BE49-F238E27FC236}">
                <a16:creationId xmlns:a16="http://schemas.microsoft.com/office/drawing/2014/main" id="{A1579D35-6489-4090-BD68-C7D10347D274}"/>
              </a:ext>
            </a:extLst>
          </p:cNvPr>
          <p:cNvSpPr txBox="1"/>
          <p:nvPr/>
        </p:nvSpPr>
        <p:spPr>
          <a:xfrm>
            <a:off x="1881936" y="75183"/>
            <a:ext cx="7380368" cy="307777"/>
          </a:xfrm>
          <a:prstGeom prst="rect">
            <a:avLst/>
          </a:prstGeom>
          <a:noFill/>
        </p:spPr>
        <p:txBody>
          <a:bodyPr wrap="square" rtlCol="0">
            <a:spAutoFit/>
          </a:bodyPr>
          <a:lstStyle/>
          <a:p>
            <a:r>
              <a:rPr lang="en-US" altLang="ja-JP" sz="1400" dirty="0">
                <a:solidFill>
                  <a:srgbClr val="FF0000"/>
                </a:solidFill>
              </a:rPr>
              <a:t>※</a:t>
            </a:r>
            <a:r>
              <a:rPr lang="ja-JP" altLang="en-US" sz="1400" dirty="0">
                <a:solidFill>
                  <a:srgbClr val="FF0000"/>
                </a:solidFill>
              </a:rPr>
              <a:t>「オンサイト</a:t>
            </a:r>
            <a:r>
              <a:rPr lang="en-US" altLang="ja-JP" sz="1400" dirty="0">
                <a:solidFill>
                  <a:srgbClr val="FF0000"/>
                </a:solidFill>
              </a:rPr>
              <a:t>PPA</a:t>
            </a:r>
            <a:r>
              <a:rPr lang="ja-JP" altLang="en-US" sz="1400" dirty="0">
                <a:solidFill>
                  <a:srgbClr val="FF0000"/>
                </a:solidFill>
              </a:rPr>
              <a:t>モデル」で太陽光発電設備を導入、リース事業者から工事会社に発注</a:t>
            </a:r>
            <a:endParaRPr kumimoji="1" lang="ja-JP" altLang="en-US" sz="1400" dirty="0">
              <a:solidFill>
                <a:srgbClr val="FF0000"/>
              </a:solidFill>
            </a:endParaRPr>
          </a:p>
        </p:txBody>
      </p:sp>
      <p:sp>
        <p:nvSpPr>
          <p:cNvPr id="47" name="テキスト ボックス 46">
            <a:extLst>
              <a:ext uri="{FF2B5EF4-FFF2-40B4-BE49-F238E27FC236}">
                <a16:creationId xmlns:a16="http://schemas.microsoft.com/office/drawing/2014/main" id="{6AA350B7-C069-48CC-85C4-5D6F60A3DCA4}"/>
              </a:ext>
            </a:extLst>
          </p:cNvPr>
          <p:cNvSpPr txBox="1"/>
          <p:nvPr/>
        </p:nvSpPr>
        <p:spPr>
          <a:xfrm>
            <a:off x="323528" y="548680"/>
            <a:ext cx="646331" cy="369332"/>
          </a:xfrm>
          <a:prstGeom prst="rect">
            <a:avLst/>
          </a:prstGeom>
          <a:solidFill>
            <a:srgbClr val="FF0000"/>
          </a:solidFill>
        </p:spPr>
        <p:txBody>
          <a:bodyPr wrap="none" rtlCol="0">
            <a:spAutoFit/>
          </a:bodyPr>
          <a:lstStyle/>
          <a:p>
            <a:r>
              <a:rPr kumimoji="1" lang="ja-JP" altLang="en-US" dirty="0"/>
              <a:t>二号</a:t>
            </a:r>
          </a:p>
        </p:txBody>
      </p:sp>
      <p:sp>
        <p:nvSpPr>
          <p:cNvPr id="43" name="角丸四角形 6">
            <a:extLst>
              <a:ext uri="{FF2B5EF4-FFF2-40B4-BE49-F238E27FC236}">
                <a16:creationId xmlns:a16="http://schemas.microsoft.com/office/drawing/2014/main" id="{6FBA83B8-EBDE-49AA-88E4-B3292C8F7B10}"/>
              </a:ext>
            </a:extLst>
          </p:cNvPr>
          <p:cNvSpPr/>
          <p:nvPr/>
        </p:nvSpPr>
        <p:spPr>
          <a:xfrm>
            <a:off x="2995513" y="544993"/>
            <a:ext cx="2888673" cy="1042283"/>
          </a:xfrm>
          <a:prstGeom prst="roundRect">
            <a:avLst/>
          </a:prstGeom>
          <a:noFill/>
          <a:ln w="38100">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n w="57150">
                <a:solidFill>
                  <a:schemeClr val="tx1"/>
                </a:solidFill>
              </a:ln>
            </a:endParaRPr>
          </a:p>
        </p:txBody>
      </p:sp>
      <p:sp>
        <p:nvSpPr>
          <p:cNvPr id="50" name="テキスト ボックス 49">
            <a:extLst>
              <a:ext uri="{FF2B5EF4-FFF2-40B4-BE49-F238E27FC236}">
                <a16:creationId xmlns:a16="http://schemas.microsoft.com/office/drawing/2014/main" id="{59C28EEC-5E63-4384-9853-1AB5787A160C}"/>
              </a:ext>
            </a:extLst>
          </p:cNvPr>
          <p:cNvSpPr txBox="1"/>
          <p:nvPr/>
        </p:nvSpPr>
        <p:spPr>
          <a:xfrm>
            <a:off x="6426179" y="822907"/>
            <a:ext cx="2717821" cy="2031325"/>
          </a:xfrm>
          <a:prstGeom prst="rect">
            <a:avLst/>
          </a:prstGeom>
          <a:noFill/>
        </p:spPr>
        <p:txBody>
          <a:bodyPr wrap="square" rtlCol="0">
            <a:spAutoFit/>
          </a:bodyPr>
          <a:lstStyle/>
          <a:p>
            <a:pPr marL="285750" indent="-285750">
              <a:buFont typeface="Wingdings" panose="05000000000000000000" pitchFamily="2" charset="2"/>
              <a:buChar char="Ø"/>
            </a:pPr>
            <a:r>
              <a:rPr lang="ja-JP" altLang="en-US" sz="1400" dirty="0"/>
              <a:t>補助事業を</a:t>
            </a:r>
            <a:r>
              <a:rPr lang="en-US" altLang="ja-JP" sz="1400" dirty="0"/>
              <a:t>2</a:t>
            </a:r>
            <a:r>
              <a:rPr lang="ja-JP" altLang="en-US" sz="1400" dirty="0"/>
              <a:t>者以上で実施し、「共同申請者」がいるので「二号」となる。</a:t>
            </a:r>
            <a:endParaRPr kumimoji="1" lang="en-US" altLang="ja-JP" sz="1400" dirty="0"/>
          </a:p>
          <a:p>
            <a:pPr marL="285750" indent="-285750">
              <a:buFont typeface="Wingdings" panose="05000000000000000000" pitchFamily="2" charset="2"/>
              <a:buChar char="Ø"/>
            </a:pPr>
            <a:r>
              <a:rPr kumimoji="1" lang="ja-JP" altLang="en-US" sz="1400" dirty="0"/>
              <a:t>申請者が「代表申請者」を選定することができ、補助金は「代表申請者」への交付となる。リース事業者を「代表申請者」とすることも可</a:t>
            </a:r>
          </a:p>
        </p:txBody>
      </p:sp>
      <p:sp>
        <p:nvSpPr>
          <p:cNvPr id="51" name="正方形/長方形 50">
            <a:extLst>
              <a:ext uri="{FF2B5EF4-FFF2-40B4-BE49-F238E27FC236}">
                <a16:creationId xmlns:a16="http://schemas.microsoft.com/office/drawing/2014/main" id="{61E8EADA-3F39-4DE0-808E-8D226FA89982}"/>
              </a:ext>
            </a:extLst>
          </p:cNvPr>
          <p:cNvSpPr/>
          <p:nvPr/>
        </p:nvSpPr>
        <p:spPr>
          <a:xfrm>
            <a:off x="3830748" y="5303410"/>
            <a:ext cx="1893380" cy="8086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t>見積もり合わせ</a:t>
            </a:r>
            <a:br>
              <a:rPr lang="en-US" altLang="ja-JP" sz="1600" dirty="0"/>
            </a:br>
            <a:r>
              <a:rPr lang="ja-JP" altLang="en-US" sz="1600" dirty="0"/>
              <a:t>により選定</a:t>
            </a:r>
            <a:br>
              <a:rPr lang="en-US" altLang="ja-JP" sz="1600" dirty="0">
                <a:solidFill>
                  <a:prstClr val="white"/>
                </a:solidFill>
                <a:latin typeface="+mj-ea"/>
              </a:rPr>
            </a:br>
            <a:r>
              <a:rPr lang="en-US" altLang="ja-JP" sz="1600" dirty="0"/>
              <a:t>【</a:t>
            </a:r>
            <a:r>
              <a:rPr lang="ja-JP" altLang="en-US" sz="1600" dirty="0"/>
              <a:t>工事会社</a:t>
            </a:r>
            <a:r>
              <a:rPr kumimoji="1" lang="en-US" altLang="ja-JP" sz="1600" dirty="0"/>
              <a:t>】</a:t>
            </a:r>
            <a:endParaRPr kumimoji="1" lang="ja-JP" altLang="en-US" sz="1600" dirty="0"/>
          </a:p>
        </p:txBody>
      </p:sp>
      <p:sp>
        <p:nvSpPr>
          <p:cNvPr id="52" name="正方形/長方形 51">
            <a:extLst>
              <a:ext uri="{FF2B5EF4-FFF2-40B4-BE49-F238E27FC236}">
                <a16:creationId xmlns:a16="http://schemas.microsoft.com/office/drawing/2014/main" id="{E5DB77A7-09EE-4203-A51B-EE3512EC5EB4}"/>
              </a:ext>
            </a:extLst>
          </p:cNvPr>
          <p:cNvSpPr/>
          <p:nvPr/>
        </p:nvSpPr>
        <p:spPr>
          <a:xfrm>
            <a:off x="3132637" y="615568"/>
            <a:ext cx="2650494" cy="8743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株式会社</a:t>
            </a:r>
            <a:r>
              <a:rPr lang="ja-JP" altLang="en-US" sz="1600" dirty="0">
                <a:solidFill>
                  <a:schemeClr val="bg1"/>
                </a:solidFill>
                <a:latin typeface="ＭＳ Ｐゴシック" panose="020B0600070205080204" pitchFamily="50" charset="-128"/>
              </a:rPr>
              <a:t>▲▲</a:t>
            </a:r>
            <a:endParaRPr kumimoji="1" lang="en-US" altLang="ja-JP" sz="1600" dirty="0"/>
          </a:p>
          <a:p>
            <a:pPr algn="ctr"/>
            <a:r>
              <a:rPr kumimoji="1" lang="en-US" altLang="ja-JP" sz="1600" dirty="0">
                <a:solidFill>
                  <a:schemeClr val="bg1"/>
                </a:solidFill>
              </a:rPr>
              <a:t>【</a:t>
            </a:r>
            <a:r>
              <a:rPr kumimoji="1" lang="ja-JP" altLang="en-US" sz="1600" dirty="0"/>
              <a:t>施設の所有者／</a:t>
            </a:r>
            <a:r>
              <a:rPr kumimoji="1" lang="ja-JP" altLang="en-US" sz="1600" dirty="0">
                <a:solidFill>
                  <a:schemeClr val="bg1"/>
                </a:solidFill>
              </a:rPr>
              <a:t>需要家</a:t>
            </a:r>
            <a:r>
              <a:rPr kumimoji="1" lang="en-US" altLang="ja-JP" sz="1600" dirty="0">
                <a:solidFill>
                  <a:schemeClr val="bg1"/>
                </a:solidFill>
              </a:rPr>
              <a:t>】</a:t>
            </a:r>
          </a:p>
          <a:p>
            <a:pPr algn="ctr"/>
            <a:r>
              <a:rPr kumimoji="1" lang="ja-JP" altLang="en-US" sz="1600" dirty="0">
                <a:solidFill>
                  <a:srgbClr val="002060"/>
                </a:solidFill>
              </a:rPr>
              <a:t>共同事業者</a:t>
            </a:r>
          </a:p>
        </p:txBody>
      </p:sp>
    </p:spTree>
    <p:extLst>
      <p:ext uri="{BB962C8B-B14F-4D97-AF65-F5344CB8AC3E}">
        <p14:creationId xmlns:p14="http://schemas.microsoft.com/office/powerpoint/2010/main" val="41006386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a:extLst>
              <a:ext uri="{FF2B5EF4-FFF2-40B4-BE49-F238E27FC236}">
                <a16:creationId xmlns:a16="http://schemas.microsoft.com/office/drawing/2014/main" id="{D5DD8C84-55C6-42A4-8B48-CEA429F225C7}"/>
              </a:ext>
            </a:extLst>
          </p:cNvPr>
          <p:cNvSpPr/>
          <p:nvPr/>
        </p:nvSpPr>
        <p:spPr>
          <a:xfrm>
            <a:off x="2473310" y="2908183"/>
            <a:ext cx="2758252" cy="8640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solidFill>
                  <a:prstClr val="white"/>
                </a:solidFill>
                <a:latin typeface="+mj-ea"/>
              </a:rPr>
              <a:t>株式会社●●</a:t>
            </a:r>
            <a:endParaRPr lang="en-US" altLang="ja-JP" sz="1600" dirty="0">
              <a:solidFill>
                <a:prstClr val="white"/>
              </a:solidFill>
              <a:latin typeface="+mj-ea"/>
            </a:endParaRPr>
          </a:p>
          <a:p>
            <a:pPr algn="ctr"/>
            <a:r>
              <a:rPr lang="en-US" altLang="ja-JP" sz="1600" dirty="0"/>
              <a:t>【</a:t>
            </a:r>
            <a:r>
              <a:rPr lang="en-US" altLang="ja-JP" sz="1600" dirty="0">
                <a:solidFill>
                  <a:prstClr val="white"/>
                </a:solidFill>
                <a:latin typeface="+mj-ea"/>
              </a:rPr>
              <a:t> PPA</a:t>
            </a:r>
            <a:r>
              <a:rPr lang="ja-JP" altLang="en-US" sz="1600" dirty="0">
                <a:solidFill>
                  <a:prstClr val="white"/>
                </a:solidFill>
                <a:latin typeface="+mj-ea"/>
              </a:rPr>
              <a:t>事業者</a:t>
            </a:r>
            <a:r>
              <a:rPr lang="en-US" altLang="ja-JP" sz="1600" dirty="0"/>
              <a:t>】</a:t>
            </a:r>
            <a:br>
              <a:rPr lang="en-US" altLang="ja-JP" sz="1600" dirty="0">
                <a:solidFill>
                  <a:prstClr val="white"/>
                </a:solidFill>
                <a:latin typeface="+mj-ea"/>
              </a:rPr>
            </a:br>
            <a:r>
              <a:rPr lang="ja-JP" altLang="en-US" sz="1600" dirty="0">
                <a:solidFill>
                  <a:srgbClr val="FF0000"/>
                </a:solidFill>
                <a:latin typeface="+mj-ea"/>
              </a:rPr>
              <a:t>共同申請者（代表事業者）</a:t>
            </a:r>
            <a:endParaRPr kumimoji="1" lang="ja-JP" altLang="en-US" sz="1600" dirty="0">
              <a:solidFill>
                <a:srgbClr val="FF0000"/>
              </a:solidFill>
            </a:endParaRPr>
          </a:p>
        </p:txBody>
      </p:sp>
      <p:cxnSp>
        <p:nvCxnSpPr>
          <p:cNvPr id="17" name="直線矢印コネクタ 16">
            <a:extLst>
              <a:ext uri="{FF2B5EF4-FFF2-40B4-BE49-F238E27FC236}">
                <a16:creationId xmlns:a16="http://schemas.microsoft.com/office/drawing/2014/main" id="{31F86A75-0D35-4118-9466-958583A0DC0E}"/>
              </a:ext>
            </a:extLst>
          </p:cNvPr>
          <p:cNvCxnSpPr>
            <a:cxnSpLocks/>
          </p:cNvCxnSpPr>
          <p:nvPr/>
        </p:nvCxnSpPr>
        <p:spPr>
          <a:xfrm flipV="1">
            <a:off x="3826196" y="1924483"/>
            <a:ext cx="0" cy="9000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直線矢印コネクタ 17">
            <a:extLst>
              <a:ext uri="{FF2B5EF4-FFF2-40B4-BE49-F238E27FC236}">
                <a16:creationId xmlns:a16="http://schemas.microsoft.com/office/drawing/2014/main" id="{7AA7026E-86B8-4510-B5D8-7D43A985F9F7}"/>
              </a:ext>
            </a:extLst>
          </p:cNvPr>
          <p:cNvCxnSpPr>
            <a:cxnSpLocks/>
          </p:cNvCxnSpPr>
          <p:nvPr/>
        </p:nvCxnSpPr>
        <p:spPr>
          <a:xfrm>
            <a:off x="3470913" y="1953030"/>
            <a:ext cx="0" cy="9000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4" name="テキスト ボックス 23">
            <a:extLst>
              <a:ext uri="{FF2B5EF4-FFF2-40B4-BE49-F238E27FC236}">
                <a16:creationId xmlns:a16="http://schemas.microsoft.com/office/drawing/2014/main" id="{A9E883A8-CF7E-489B-A185-39059CFD7F9F}"/>
              </a:ext>
            </a:extLst>
          </p:cNvPr>
          <p:cNvSpPr txBox="1"/>
          <p:nvPr/>
        </p:nvSpPr>
        <p:spPr>
          <a:xfrm>
            <a:off x="5890341" y="3378722"/>
            <a:ext cx="564980" cy="461665"/>
          </a:xfrm>
          <a:prstGeom prst="rect">
            <a:avLst/>
          </a:prstGeom>
          <a:noFill/>
        </p:spPr>
        <p:txBody>
          <a:bodyPr wrap="square" rtlCol="0">
            <a:spAutoFit/>
          </a:bodyPr>
          <a:lstStyle/>
          <a:p>
            <a:r>
              <a:rPr lang="ja-JP" altLang="en-US" sz="1200" dirty="0"/>
              <a:t>発注</a:t>
            </a:r>
            <a:endParaRPr lang="en-US" altLang="ja-JP" sz="1200" dirty="0"/>
          </a:p>
          <a:p>
            <a:r>
              <a:rPr kumimoji="1" lang="ja-JP" altLang="en-US" sz="1200" dirty="0"/>
              <a:t>支払</a:t>
            </a:r>
          </a:p>
        </p:txBody>
      </p:sp>
      <p:sp>
        <p:nvSpPr>
          <p:cNvPr id="25" name="テキスト ボックス 24">
            <a:extLst>
              <a:ext uri="{FF2B5EF4-FFF2-40B4-BE49-F238E27FC236}">
                <a16:creationId xmlns:a16="http://schemas.microsoft.com/office/drawing/2014/main" id="{9274D1A9-143A-4A6A-87F7-536512DAAEAD}"/>
              </a:ext>
            </a:extLst>
          </p:cNvPr>
          <p:cNvSpPr txBox="1"/>
          <p:nvPr/>
        </p:nvSpPr>
        <p:spPr>
          <a:xfrm>
            <a:off x="5513677" y="2856859"/>
            <a:ext cx="1259837" cy="276999"/>
          </a:xfrm>
          <a:prstGeom prst="rect">
            <a:avLst/>
          </a:prstGeom>
          <a:noFill/>
        </p:spPr>
        <p:txBody>
          <a:bodyPr wrap="square" rtlCol="0">
            <a:spAutoFit/>
          </a:bodyPr>
          <a:lstStyle/>
          <a:p>
            <a:r>
              <a:rPr lang="ja-JP" altLang="en-US" sz="1200" dirty="0"/>
              <a:t>太陽光発電設備</a:t>
            </a:r>
            <a:endParaRPr lang="en-US" altLang="ja-JP" sz="1200" dirty="0"/>
          </a:p>
        </p:txBody>
      </p:sp>
      <p:sp>
        <p:nvSpPr>
          <p:cNvPr id="28" name="テキスト ボックス 27">
            <a:extLst>
              <a:ext uri="{FF2B5EF4-FFF2-40B4-BE49-F238E27FC236}">
                <a16:creationId xmlns:a16="http://schemas.microsoft.com/office/drawing/2014/main" id="{D6D6337C-A413-4AC0-A10D-1CE8DC202DD9}"/>
              </a:ext>
            </a:extLst>
          </p:cNvPr>
          <p:cNvSpPr txBox="1"/>
          <p:nvPr/>
        </p:nvSpPr>
        <p:spPr>
          <a:xfrm>
            <a:off x="3961596" y="2214719"/>
            <a:ext cx="974034" cy="307777"/>
          </a:xfrm>
          <a:prstGeom prst="rect">
            <a:avLst/>
          </a:prstGeom>
          <a:noFill/>
        </p:spPr>
        <p:txBody>
          <a:bodyPr wrap="square" rtlCol="0">
            <a:spAutoFit/>
          </a:bodyPr>
          <a:lstStyle/>
          <a:p>
            <a:r>
              <a:rPr lang="ja-JP" altLang="en-US" sz="1400" dirty="0"/>
              <a:t>電力供給</a:t>
            </a:r>
            <a:endParaRPr lang="en-US" altLang="ja-JP" sz="1400" dirty="0"/>
          </a:p>
        </p:txBody>
      </p:sp>
      <p:sp>
        <p:nvSpPr>
          <p:cNvPr id="29" name="テキスト ボックス 28">
            <a:extLst>
              <a:ext uri="{FF2B5EF4-FFF2-40B4-BE49-F238E27FC236}">
                <a16:creationId xmlns:a16="http://schemas.microsoft.com/office/drawing/2014/main" id="{B3065179-BE7F-4961-A982-95FF8B545785}"/>
              </a:ext>
            </a:extLst>
          </p:cNvPr>
          <p:cNvSpPr txBox="1"/>
          <p:nvPr/>
        </p:nvSpPr>
        <p:spPr>
          <a:xfrm>
            <a:off x="1845377" y="68104"/>
            <a:ext cx="7047103" cy="338554"/>
          </a:xfrm>
          <a:prstGeom prst="rect">
            <a:avLst/>
          </a:prstGeom>
          <a:noFill/>
        </p:spPr>
        <p:txBody>
          <a:bodyPr wrap="square" rtlCol="0">
            <a:spAutoFit/>
          </a:bodyPr>
          <a:lstStyle/>
          <a:p>
            <a:r>
              <a:rPr lang="en-US" altLang="ja-JP" sz="1600" dirty="0">
                <a:solidFill>
                  <a:srgbClr val="FF0000"/>
                </a:solidFill>
              </a:rPr>
              <a:t>※</a:t>
            </a:r>
            <a:r>
              <a:rPr lang="ja-JP" altLang="en-US" sz="1600" dirty="0">
                <a:solidFill>
                  <a:srgbClr val="FF0000"/>
                </a:solidFill>
              </a:rPr>
              <a:t>「オンサイト</a:t>
            </a:r>
            <a:r>
              <a:rPr lang="en-US" altLang="ja-JP" sz="1600" dirty="0">
                <a:solidFill>
                  <a:srgbClr val="FF0000"/>
                </a:solidFill>
              </a:rPr>
              <a:t>PPA</a:t>
            </a:r>
            <a:r>
              <a:rPr lang="ja-JP" altLang="en-US" sz="1600" dirty="0">
                <a:solidFill>
                  <a:srgbClr val="FF0000"/>
                </a:solidFill>
              </a:rPr>
              <a:t>モデル」で太陽光発電設備を導入、リースバック契約</a:t>
            </a:r>
            <a:endParaRPr kumimoji="1" lang="ja-JP" altLang="en-US" sz="2000" dirty="0">
              <a:solidFill>
                <a:srgbClr val="FF0000"/>
              </a:solidFill>
            </a:endParaRPr>
          </a:p>
        </p:txBody>
      </p:sp>
      <p:sp>
        <p:nvSpPr>
          <p:cNvPr id="20" name="正方形/長方形 19">
            <a:extLst>
              <a:ext uri="{FF2B5EF4-FFF2-40B4-BE49-F238E27FC236}">
                <a16:creationId xmlns:a16="http://schemas.microsoft.com/office/drawing/2014/main" id="{5177A4B5-3C2E-4D47-A38B-BAB00F176942}"/>
              </a:ext>
            </a:extLst>
          </p:cNvPr>
          <p:cNvSpPr/>
          <p:nvPr/>
        </p:nvSpPr>
        <p:spPr>
          <a:xfrm>
            <a:off x="2144153" y="4788110"/>
            <a:ext cx="3250895" cy="8640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solidFill>
                  <a:prstClr val="white"/>
                </a:solidFill>
                <a:latin typeface="+mj-ea"/>
              </a:rPr>
              <a:t>株式会社■■</a:t>
            </a:r>
            <a:br>
              <a:rPr lang="en-US" altLang="ja-JP" sz="1600" dirty="0">
                <a:solidFill>
                  <a:prstClr val="white"/>
                </a:solidFill>
                <a:latin typeface="+mj-ea"/>
              </a:rPr>
            </a:br>
            <a:r>
              <a:rPr lang="en-US" altLang="ja-JP" sz="1600" dirty="0"/>
              <a:t>【</a:t>
            </a:r>
            <a:r>
              <a:rPr lang="ja-JP" altLang="en-US" sz="1600" dirty="0"/>
              <a:t>設備の所有者／リース事業者</a:t>
            </a:r>
            <a:r>
              <a:rPr kumimoji="1" lang="en-US" altLang="ja-JP" sz="1600" dirty="0"/>
              <a:t>】</a:t>
            </a:r>
          </a:p>
          <a:p>
            <a:pPr algn="ctr"/>
            <a:r>
              <a:rPr kumimoji="1" lang="ja-JP" altLang="en-US" sz="1600" dirty="0">
                <a:solidFill>
                  <a:srgbClr val="FF0000"/>
                </a:solidFill>
              </a:rPr>
              <a:t>代表申請者（代表事業者）</a:t>
            </a:r>
          </a:p>
        </p:txBody>
      </p:sp>
      <p:sp>
        <p:nvSpPr>
          <p:cNvPr id="30" name="テキスト ボックス 29">
            <a:extLst>
              <a:ext uri="{FF2B5EF4-FFF2-40B4-BE49-F238E27FC236}">
                <a16:creationId xmlns:a16="http://schemas.microsoft.com/office/drawing/2014/main" id="{8F7F1782-EEC5-41C0-A028-3F7FB77DADF1}"/>
              </a:ext>
            </a:extLst>
          </p:cNvPr>
          <p:cNvSpPr txBox="1"/>
          <p:nvPr/>
        </p:nvSpPr>
        <p:spPr>
          <a:xfrm>
            <a:off x="1883881" y="4049362"/>
            <a:ext cx="864097" cy="461665"/>
          </a:xfrm>
          <a:prstGeom prst="rect">
            <a:avLst/>
          </a:prstGeom>
          <a:noFill/>
        </p:spPr>
        <p:txBody>
          <a:bodyPr wrap="square" rtlCol="0">
            <a:spAutoFit/>
          </a:bodyPr>
          <a:lstStyle/>
          <a:p>
            <a:r>
              <a:rPr lang="ja-JP" altLang="en-US" sz="1200" dirty="0"/>
              <a:t>リース料金の</a:t>
            </a:r>
            <a:r>
              <a:rPr kumimoji="1" lang="ja-JP" altLang="en-US" sz="1200" dirty="0"/>
              <a:t>支払</a:t>
            </a:r>
            <a:endParaRPr kumimoji="1" lang="en-US" altLang="ja-JP" sz="1200" dirty="0"/>
          </a:p>
        </p:txBody>
      </p:sp>
      <p:cxnSp>
        <p:nvCxnSpPr>
          <p:cNvPr id="31" name="直線矢印コネクタ 30">
            <a:extLst>
              <a:ext uri="{FF2B5EF4-FFF2-40B4-BE49-F238E27FC236}">
                <a16:creationId xmlns:a16="http://schemas.microsoft.com/office/drawing/2014/main" id="{D0A71BF0-FCF9-4A84-B4E3-095F21489971}"/>
              </a:ext>
            </a:extLst>
          </p:cNvPr>
          <p:cNvCxnSpPr>
            <a:cxnSpLocks/>
          </p:cNvCxnSpPr>
          <p:nvPr/>
        </p:nvCxnSpPr>
        <p:spPr>
          <a:xfrm flipV="1">
            <a:off x="2843808" y="3943713"/>
            <a:ext cx="0" cy="7200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2" name="直線矢印コネクタ 31">
            <a:extLst>
              <a:ext uri="{FF2B5EF4-FFF2-40B4-BE49-F238E27FC236}">
                <a16:creationId xmlns:a16="http://schemas.microsoft.com/office/drawing/2014/main" id="{64F2307D-13FC-4A09-8CF5-1708B4CCCD22}"/>
              </a:ext>
            </a:extLst>
          </p:cNvPr>
          <p:cNvCxnSpPr>
            <a:cxnSpLocks/>
          </p:cNvCxnSpPr>
          <p:nvPr/>
        </p:nvCxnSpPr>
        <p:spPr>
          <a:xfrm>
            <a:off x="2699792" y="3943713"/>
            <a:ext cx="0" cy="6840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 name="直線矢印コネクタ 5">
            <a:extLst>
              <a:ext uri="{FF2B5EF4-FFF2-40B4-BE49-F238E27FC236}">
                <a16:creationId xmlns:a16="http://schemas.microsoft.com/office/drawing/2014/main" id="{C6EAD447-8D99-4552-A036-73326EE53EDA}"/>
              </a:ext>
            </a:extLst>
          </p:cNvPr>
          <p:cNvCxnSpPr>
            <a:cxnSpLocks/>
          </p:cNvCxnSpPr>
          <p:nvPr/>
        </p:nvCxnSpPr>
        <p:spPr>
          <a:xfrm flipH="1">
            <a:off x="5395048" y="3169361"/>
            <a:ext cx="1259837"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9" name="直線矢印コネクタ 8">
            <a:extLst>
              <a:ext uri="{FF2B5EF4-FFF2-40B4-BE49-F238E27FC236}">
                <a16:creationId xmlns:a16="http://schemas.microsoft.com/office/drawing/2014/main" id="{C72C2D44-1E6D-4F92-BA09-D661540E3135}"/>
              </a:ext>
            </a:extLst>
          </p:cNvPr>
          <p:cNvCxnSpPr>
            <a:cxnSpLocks/>
          </p:cNvCxnSpPr>
          <p:nvPr/>
        </p:nvCxnSpPr>
        <p:spPr>
          <a:xfrm>
            <a:off x="5395048" y="3361192"/>
            <a:ext cx="1259838"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3" name="直線矢印コネクタ 32">
            <a:extLst>
              <a:ext uri="{FF2B5EF4-FFF2-40B4-BE49-F238E27FC236}">
                <a16:creationId xmlns:a16="http://schemas.microsoft.com/office/drawing/2014/main" id="{9B91D88B-2579-4943-A872-45381DBD8D49}"/>
              </a:ext>
            </a:extLst>
          </p:cNvPr>
          <p:cNvCxnSpPr>
            <a:cxnSpLocks/>
          </p:cNvCxnSpPr>
          <p:nvPr/>
        </p:nvCxnSpPr>
        <p:spPr>
          <a:xfrm flipV="1">
            <a:off x="4283968" y="3907713"/>
            <a:ext cx="0" cy="7200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4" name="直線矢印コネクタ 33">
            <a:extLst>
              <a:ext uri="{FF2B5EF4-FFF2-40B4-BE49-F238E27FC236}">
                <a16:creationId xmlns:a16="http://schemas.microsoft.com/office/drawing/2014/main" id="{BAC191C0-FD0D-4519-ABC9-C9F193585AFA}"/>
              </a:ext>
            </a:extLst>
          </p:cNvPr>
          <p:cNvCxnSpPr>
            <a:cxnSpLocks/>
          </p:cNvCxnSpPr>
          <p:nvPr/>
        </p:nvCxnSpPr>
        <p:spPr>
          <a:xfrm>
            <a:off x="4499992" y="3920194"/>
            <a:ext cx="0" cy="7200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5" name="テキスト ボックス 34">
            <a:extLst>
              <a:ext uri="{FF2B5EF4-FFF2-40B4-BE49-F238E27FC236}">
                <a16:creationId xmlns:a16="http://schemas.microsoft.com/office/drawing/2014/main" id="{A9BCD0AD-6D65-452E-AA58-127C63EC6591}"/>
              </a:ext>
            </a:extLst>
          </p:cNvPr>
          <p:cNvSpPr txBox="1"/>
          <p:nvPr/>
        </p:nvSpPr>
        <p:spPr>
          <a:xfrm>
            <a:off x="4514848" y="3949948"/>
            <a:ext cx="1047221" cy="646331"/>
          </a:xfrm>
          <a:prstGeom prst="rect">
            <a:avLst/>
          </a:prstGeom>
          <a:noFill/>
        </p:spPr>
        <p:txBody>
          <a:bodyPr wrap="square" rtlCol="0">
            <a:spAutoFit/>
          </a:bodyPr>
          <a:lstStyle/>
          <a:p>
            <a:r>
              <a:rPr lang="ja-JP" altLang="en-US" sz="1200" dirty="0"/>
              <a:t>売買契約</a:t>
            </a:r>
            <a:endParaRPr lang="en-US" altLang="ja-JP" sz="1200" dirty="0"/>
          </a:p>
          <a:p>
            <a:r>
              <a:rPr lang="ja-JP" altLang="en-US" sz="1200" dirty="0"/>
              <a:t>リースバック契約</a:t>
            </a:r>
          </a:p>
        </p:txBody>
      </p:sp>
      <p:sp>
        <p:nvSpPr>
          <p:cNvPr id="39" name="テキスト ボックス 38">
            <a:extLst>
              <a:ext uri="{FF2B5EF4-FFF2-40B4-BE49-F238E27FC236}">
                <a16:creationId xmlns:a16="http://schemas.microsoft.com/office/drawing/2014/main" id="{F989AD8C-9314-452F-BC4B-29FC258670A4}"/>
              </a:ext>
            </a:extLst>
          </p:cNvPr>
          <p:cNvSpPr txBox="1"/>
          <p:nvPr/>
        </p:nvSpPr>
        <p:spPr>
          <a:xfrm>
            <a:off x="-15326" y="4597729"/>
            <a:ext cx="2106267" cy="461665"/>
          </a:xfrm>
          <a:prstGeom prst="rect">
            <a:avLst/>
          </a:prstGeom>
          <a:noFill/>
        </p:spPr>
        <p:txBody>
          <a:bodyPr wrap="square" rtlCol="0">
            <a:spAutoFit/>
          </a:bodyPr>
          <a:lstStyle/>
          <a:p>
            <a:pPr algn="ctr"/>
            <a:r>
              <a:rPr lang="ja-JP" altLang="en-US" sz="1200" dirty="0"/>
              <a:t>設備譲渡</a:t>
            </a:r>
            <a:endParaRPr lang="en-US" altLang="ja-JP" sz="1200" dirty="0"/>
          </a:p>
          <a:p>
            <a:r>
              <a:rPr lang="ja-JP" altLang="en-US" sz="1200" dirty="0"/>
              <a:t>（リース契約期間満了後）</a:t>
            </a:r>
            <a:endParaRPr lang="en-US" altLang="ja-JP" sz="1200" dirty="0"/>
          </a:p>
        </p:txBody>
      </p:sp>
      <p:grpSp>
        <p:nvGrpSpPr>
          <p:cNvPr id="40" name="グループ化 39"/>
          <p:cNvGrpSpPr/>
          <p:nvPr/>
        </p:nvGrpSpPr>
        <p:grpSpPr>
          <a:xfrm flipH="1">
            <a:off x="1248689" y="1280313"/>
            <a:ext cx="560809" cy="1889048"/>
            <a:chOff x="7092280" y="1899992"/>
            <a:chExt cx="648072" cy="1889048"/>
          </a:xfrm>
        </p:grpSpPr>
        <p:cxnSp>
          <p:nvCxnSpPr>
            <p:cNvPr id="41" name="直線矢印コネクタ 40"/>
            <p:cNvCxnSpPr/>
            <p:nvPr/>
          </p:nvCxnSpPr>
          <p:spPr>
            <a:xfrm flipH="1">
              <a:off x="7092280" y="1899992"/>
              <a:ext cx="648072"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42" name="直線コネクタ 41"/>
            <p:cNvCxnSpPr/>
            <p:nvPr/>
          </p:nvCxnSpPr>
          <p:spPr>
            <a:xfrm>
              <a:off x="7740352" y="1899992"/>
              <a:ext cx="0" cy="1889048"/>
            </a:xfrm>
            <a:prstGeom prst="line">
              <a:avLst/>
            </a:prstGeom>
          </p:spPr>
          <p:style>
            <a:lnRef idx="1">
              <a:schemeClr val="dk1"/>
            </a:lnRef>
            <a:fillRef idx="0">
              <a:schemeClr val="dk1"/>
            </a:fillRef>
            <a:effectRef idx="0">
              <a:schemeClr val="dk1"/>
            </a:effectRef>
            <a:fontRef idx="minor">
              <a:schemeClr val="tx1"/>
            </a:fontRef>
          </p:style>
        </p:cxnSp>
        <p:cxnSp>
          <p:nvCxnSpPr>
            <p:cNvPr id="43" name="直線コネクタ 42"/>
            <p:cNvCxnSpPr/>
            <p:nvPr/>
          </p:nvCxnSpPr>
          <p:spPr>
            <a:xfrm flipH="1">
              <a:off x="7164288" y="3789040"/>
              <a:ext cx="576064" cy="0"/>
            </a:xfrm>
            <a:prstGeom prst="line">
              <a:avLst/>
            </a:prstGeom>
          </p:spPr>
          <p:style>
            <a:lnRef idx="1">
              <a:schemeClr val="dk1"/>
            </a:lnRef>
            <a:fillRef idx="0">
              <a:schemeClr val="dk1"/>
            </a:fillRef>
            <a:effectRef idx="0">
              <a:schemeClr val="dk1"/>
            </a:effectRef>
            <a:fontRef idx="minor">
              <a:schemeClr val="tx1"/>
            </a:fontRef>
          </p:style>
        </p:cxnSp>
      </p:grpSp>
      <p:grpSp>
        <p:nvGrpSpPr>
          <p:cNvPr id="44" name="グループ化 43"/>
          <p:cNvGrpSpPr/>
          <p:nvPr/>
        </p:nvGrpSpPr>
        <p:grpSpPr>
          <a:xfrm flipH="1">
            <a:off x="1248688" y="3495077"/>
            <a:ext cx="485493" cy="1889048"/>
            <a:chOff x="7092280" y="1899992"/>
            <a:chExt cx="648072" cy="1889048"/>
          </a:xfrm>
        </p:grpSpPr>
        <p:cxnSp>
          <p:nvCxnSpPr>
            <p:cNvPr id="45" name="直線矢印コネクタ 44"/>
            <p:cNvCxnSpPr/>
            <p:nvPr/>
          </p:nvCxnSpPr>
          <p:spPr>
            <a:xfrm flipH="1">
              <a:off x="7092280" y="1899992"/>
              <a:ext cx="648072"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46" name="直線コネクタ 45"/>
            <p:cNvCxnSpPr/>
            <p:nvPr/>
          </p:nvCxnSpPr>
          <p:spPr>
            <a:xfrm>
              <a:off x="7740352" y="1899992"/>
              <a:ext cx="0" cy="1889048"/>
            </a:xfrm>
            <a:prstGeom prst="line">
              <a:avLst/>
            </a:prstGeom>
          </p:spPr>
          <p:style>
            <a:lnRef idx="1">
              <a:schemeClr val="dk1"/>
            </a:lnRef>
            <a:fillRef idx="0">
              <a:schemeClr val="dk1"/>
            </a:fillRef>
            <a:effectRef idx="0">
              <a:schemeClr val="dk1"/>
            </a:effectRef>
            <a:fontRef idx="minor">
              <a:schemeClr val="tx1"/>
            </a:fontRef>
          </p:style>
        </p:cxnSp>
        <p:cxnSp>
          <p:nvCxnSpPr>
            <p:cNvPr id="47" name="直線コネクタ 46"/>
            <p:cNvCxnSpPr/>
            <p:nvPr/>
          </p:nvCxnSpPr>
          <p:spPr>
            <a:xfrm flipH="1">
              <a:off x="7164288" y="3789040"/>
              <a:ext cx="576064" cy="0"/>
            </a:xfrm>
            <a:prstGeom prst="line">
              <a:avLst/>
            </a:prstGeom>
          </p:spPr>
          <p:style>
            <a:lnRef idx="1">
              <a:schemeClr val="dk1"/>
            </a:lnRef>
            <a:fillRef idx="0">
              <a:schemeClr val="dk1"/>
            </a:fillRef>
            <a:effectRef idx="0">
              <a:schemeClr val="dk1"/>
            </a:effectRef>
            <a:fontRef idx="minor">
              <a:schemeClr val="tx1"/>
            </a:fontRef>
          </p:style>
        </p:cxnSp>
      </p:grpSp>
      <p:sp>
        <p:nvSpPr>
          <p:cNvPr id="48" name="テキスト ボックス 47">
            <a:extLst>
              <a:ext uri="{FF2B5EF4-FFF2-40B4-BE49-F238E27FC236}">
                <a16:creationId xmlns:a16="http://schemas.microsoft.com/office/drawing/2014/main" id="{F989AD8C-9314-452F-BC4B-29FC258670A4}"/>
              </a:ext>
            </a:extLst>
          </p:cNvPr>
          <p:cNvSpPr txBox="1"/>
          <p:nvPr/>
        </p:nvSpPr>
        <p:spPr>
          <a:xfrm>
            <a:off x="-22783" y="1847255"/>
            <a:ext cx="1951744" cy="461665"/>
          </a:xfrm>
          <a:prstGeom prst="rect">
            <a:avLst/>
          </a:prstGeom>
          <a:noFill/>
        </p:spPr>
        <p:txBody>
          <a:bodyPr wrap="square" rtlCol="0">
            <a:spAutoFit/>
          </a:bodyPr>
          <a:lstStyle/>
          <a:p>
            <a:pPr algn="ctr"/>
            <a:r>
              <a:rPr lang="ja-JP" altLang="en-US" sz="1200" dirty="0"/>
              <a:t>設備譲渡</a:t>
            </a:r>
            <a:endParaRPr lang="en-US" altLang="ja-JP" sz="1200" dirty="0"/>
          </a:p>
          <a:p>
            <a:r>
              <a:rPr lang="ja-JP" altLang="en-US" sz="1200" dirty="0"/>
              <a:t>（</a:t>
            </a:r>
            <a:r>
              <a:rPr lang="en-US" altLang="ja-JP" sz="1200" dirty="0"/>
              <a:t>PPA</a:t>
            </a:r>
            <a:r>
              <a:rPr lang="ja-JP" altLang="en-US" sz="1200" dirty="0"/>
              <a:t>契約期間満了後）</a:t>
            </a:r>
            <a:endParaRPr lang="en-US" altLang="ja-JP" sz="1200" dirty="0"/>
          </a:p>
        </p:txBody>
      </p:sp>
      <p:sp>
        <p:nvSpPr>
          <p:cNvPr id="38" name="角丸四角形 37"/>
          <p:cNvSpPr/>
          <p:nvPr/>
        </p:nvSpPr>
        <p:spPr>
          <a:xfrm>
            <a:off x="1823410" y="2647106"/>
            <a:ext cx="3732880" cy="3158158"/>
          </a:xfrm>
          <a:prstGeom prst="roundRect">
            <a:avLst/>
          </a:prstGeom>
          <a:no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n w="57150">
                <a:solidFill>
                  <a:schemeClr val="tx1"/>
                </a:solidFill>
              </a:ln>
            </a:endParaRPr>
          </a:p>
        </p:txBody>
      </p:sp>
      <p:sp>
        <p:nvSpPr>
          <p:cNvPr id="37" name="角丸四角形 6">
            <a:extLst>
              <a:ext uri="{FF2B5EF4-FFF2-40B4-BE49-F238E27FC236}">
                <a16:creationId xmlns:a16="http://schemas.microsoft.com/office/drawing/2014/main" id="{6FBA83B8-EBDE-49AA-88E4-B3292C8F7B10}"/>
              </a:ext>
            </a:extLst>
          </p:cNvPr>
          <p:cNvSpPr/>
          <p:nvPr/>
        </p:nvSpPr>
        <p:spPr>
          <a:xfrm>
            <a:off x="2159036" y="842272"/>
            <a:ext cx="3073477" cy="1167041"/>
          </a:xfrm>
          <a:prstGeom prst="roundRect">
            <a:avLst/>
          </a:prstGeom>
          <a:noFill/>
          <a:ln w="38100">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n w="57150">
                <a:solidFill>
                  <a:schemeClr val="tx1"/>
                </a:solidFill>
              </a:ln>
            </a:endParaRPr>
          </a:p>
        </p:txBody>
      </p:sp>
      <p:sp>
        <p:nvSpPr>
          <p:cNvPr id="50" name="テキスト ボックス 49">
            <a:extLst>
              <a:ext uri="{FF2B5EF4-FFF2-40B4-BE49-F238E27FC236}">
                <a16:creationId xmlns:a16="http://schemas.microsoft.com/office/drawing/2014/main" id="{66E96DAC-2929-47CC-A102-8DCBB533A37D}"/>
              </a:ext>
            </a:extLst>
          </p:cNvPr>
          <p:cNvSpPr txBox="1"/>
          <p:nvPr/>
        </p:nvSpPr>
        <p:spPr>
          <a:xfrm>
            <a:off x="1879587" y="2224992"/>
            <a:ext cx="1573566" cy="276999"/>
          </a:xfrm>
          <a:prstGeom prst="rect">
            <a:avLst/>
          </a:prstGeom>
          <a:noFill/>
        </p:spPr>
        <p:txBody>
          <a:bodyPr wrap="square" rtlCol="0">
            <a:spAutoFit/>
          </a:bodyPr>
          <a:lstStyle/>
          <a:p>
            <a:r>
              <a:rPr lang="ja-JP" altLang="en-US" sz="1200" dirty="0"/>
              <a:t>サービス料金の支払</a:t>
            </a:r>
          </a:p>
        </p:txBody>
      </p:sp>
      <p:sp>
        <p:nvSpPr>
          <p:cNvPr id="53" name="正方形/長方形 52">
            <a:extLst>
              <a:ext uri="{FF2B5EF4-FFF2-40B4-BE49-F238E27FC236}">
                <a16:creationId xmlns:a16="http://schemas.microsoft.com/office/drawing/2014/main" id="{DFD26EF3-D0AF-4E06-BC5A-0413A7D5F6B6}"/>
              </a:ext>
            </a:extLst>
          </p:cNvPr>
          <p:cNvSpPr/>
          <p:nvPr/>
        </p:nvSpPr>
        <p:spPr>
          <a:xfrm>
            <a:off x="6804248" y="2845146"/>
            <a:ext cx="1893380" cy="88326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t>見積もり合わせ</a:t>
            </a:r>
            <a:br>
              <a:rPr lang="en-US" altLang="ja-JP" sz="1600" dirty="0"/>
            </a:br>
            <a:r>
              <a:rPr lang="ja-JP" altLang="en-US" sz="1600" dirty="0"/>
              <a:t>により選定</a:t>
            </a:r>
            <a:br>
              <a:rPr lang="en-US" altLang="ja-JP" sz="1600" dirty="0">
                <a:solidFill>
                  <a:prstClr val="white"/>
                </a:solidFill>
                <a:latin typeface="+mj-ea"/>
              </a:rPr>
            </a:br>
            <a:r>
              <a:rPr lang="en-US" altLang="ja-JP" sz="1600" dirty="0"/>
              <a:t>【</a:t>
            </a:r>
            <a:r>
              <a:rPr lang="ja-JP" altLang="en-US" sz="1600" dirty="0"/>
              <a:t>工事会社</a:t>
            </a:r>
            <a:r>
              <a:rPr kumimoji="1" lang="en-US" altLang="ja-JP" sz="1600" dirty="0"/>
              <a:t>】</a:t>
            </a:r>
            <a:endParaRPr kumimoji="1" lang="ja-JP" altLang="en-US" sz="1600" dirty="0"/>
          </a:p>
        </p:txBody>
      </p:sp>
      <p:sp>
        <p:nvSpPr>
          <p:cNvPr id="54" name="正方形/長方形 53">
            <a:extLst>
              <a:ext uri="{FF2B5EF4-FFF2-40B4-BE49-F238E27FC236}">
                <a16:creationId xmlns:a16="http://schemas.microsoft.com/office/drawing/2014/main" id="{1B8AA171-BBCF-4F06-81E9-F7C1D5D3B44A}"/>
              </a:ext>
            </a:extLst>
          </p:cNvPr>
          <p:cNvSpPr/>
          <p:nvPr/>
        </p:nvSpPr>
        <p:spPr>
          <a:xfrm>
            <a:off x="2387965" y="927985"/>
            <a:ext cx="2650494" cy="95062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株式会社</a:t>
            </a:r>
            <a:r>
              <a:rPr lang="ja-JP" altLang="en-US" sz="1600" dirty="0">
                <a:solidFill>
                  <a:schemeClr val="bg1"/>
                </a:solidFill>
                <a:latin typeface="ＭＳ Ｐゴシック" panose="020B0600070205080204" pitchFamily="50" charset="-128"/>
              </a:rPr>
              <a:t>▲▲</a:t>
            </a:r>
            <a:endParaRPr kumimoji="1" lang="en-US" altLang="ja-JP" sz="1600" dirty="0"/>
          </a:p>
          <a:p>
            <a:pPr algn="ctr"/>
            <a:r>
              <a:rPr kumimoji="1" lang="en-US" altLang="ja-JP" sz="1600" dirty="0">
                <a:solidFill>
                  <a:schemeClr val="bg1"/>
                </a:solidFill>
              </a:rPr>
              <a:t>【</a:t>
            </a:r>
            <a:r>
              <a:rPr kumimoji="1" lang="ja-JP" altLang="en-US" sz="1600" dirty="0"/>
              <a:t>施設の所有者／</a:t>
            </a:r>
            <a:r>
              <a:rPr kumimoji="1" lang="ja-JP" altLang="en-US" sz="1600" dirty="0">
                <a:solidFill>
                  <a:schemeClr val="bg1"/>
                </a:solidFill>
              </a:rPr>
              <a:t>需要家</a:t>
            </a:r>
            <a:r>
              <a:rPr kumimoji="1" lang="en-US" altLang="ja-JP" sz="1600" dirty="0">
                <a:solidFill>
                  <a:schemeClr val="bg1"/>
                </a:solidFill>
              </a:rPr>
              <a:t>】</a:t>
            </a:r>
          </a:p>
          <a:p>
            <a:pPr algn="ctr"/>
            <a:r>
              <a:rPr kumimoji="1" lang="ja-JP" altLang="en-US" sz="1600" dirty="0">
                <a:solidFill>
                  <a:srgbClr val="002060"/>
                </a:solidFill>
              </a:rPr>
              <a:t>共同事業者</a:t>
            </a:r>
          </a:p>
        </p:txBody>
      </p:sp>
      <p:sp>
        <p:nvSpPr>
          <p:cNvPr id="56" name="テキスト ボックス 55">
            <a:extLst>
              <a:ext uri="{FF2B5EF4-FFF2-40B4-BE49-F238E27FC236}">
                <a16:creationId xmlns:a16="http://schemas.microsoft.com/office/drawing/2014/main" id="{24411156-6956-42FC-B6F1-B3DB3237748A}"/>
              </a:ext>
            </a:extLst>
          </p:cNvPr>
          <p:cNvSpPr txBox="1"/>
          <p:nvPr/>
        </p:nvSpPr>
        <p:spPr>
          <a:xfrm>
            <a:off x="2885302" y="4049362"/>
            <a:ext cx="859031" cy="461665"/>
          </a:xfrm>
          <a:prstGeom prst="rect">
            <a:avLst/>
          </a:prstGeom>
          <a:noFill/>
        </p:spPr>
        <p:txBody>
          <a:bodyPr wrap="square" rtlCol="0">
            <a:spAutoFit/>
          </a:bodyPr>
          <a:lstStyle/>
          <a:p>
            <a:r>
              <a:rPr lang="ja-JP" altLang="en-US" sz="1200" dirty="0"/>
              <a:t>売買代金の支払</a:t>
            </a:r>
            <a:endParaRPr kumimoji="1" lang="en-US" altLang="ja-JP" sz="1200" dirty="0"/>
          </a:p>
        </p:txBody>
      </p:sp>
      <p:sp>
        <p:nvSpPr>
          <p:cNvPr id="57" name="テキスト ボックス 56">
            <a:extLst>
              <a:ext uri="{FF2B5EF4-FFF2-40B4-BE49-F238E27FC236}">
                <a16:creationId xmlns:a16="http://schemas.microsoft.com/office/drawing/2014/main" id="{F52CDB76-55BC-40E1-A6E3-1549CAA1A318}"/>
              </a:ext>
            </a:extLst>
          </p:cNvPr>
          <p:cNvSpPr txBox="1"/>
          <p:nvPr/>
        </p:nvSpPr>
        <p:spPr>
          <a:xfrm>
            <a:off x="3676272" y="4049362"/>
            <a:ext cx="692039" cy="461665"/>
          </a:xfrm>
          <a:prstGeom prst="rect">
            <a:avLst/>
          </a:prstGeom>
          <a:noFill/>
        </p:spPr>
        <p:txBody>
          <a:bodyPr wrap="square" rtlCol="0">
            <a:spAutoFit/>
          </a:bodyPr>
          <a:lstStyle/>
          <a:p>
            <a:r>
              <a:rPr lang="ja-JP" altLang="en-US" sz="1200" dirty="0"/>
              <a:t>設備の提供</a:t>
            </a:r>
            <a:endParaRPr lang="en-US" altLang="ja-JP" sz="1200" dirty="0"/>
          </a:p>
        </p:txBody>
      </p:sp>
      <p:sp>
        <p:nvSpPr>
          <p:cNvPr id="58" name="テキスト ボックス 57">
            <a:extLst>
              <a:ext uri="{FF2B5EF4-FFF2-40B4-BE49-F238E27FC236}">
                <a16:creationId xmlns:a16="http://schemas.microsoft.com/office/drawing/2014/main" id="{A828CF5B-11D1-4A8F-90DE-440114DBBD5C}"/>
              </a:ext>
            </a:extLst>
          </p:cNvPr>
          <p:cNvSpPr txBox="1"/>
          <p:nvPr/>
        </p:nvSpPr>
        <p:spPr>
          <a:xfrm>
            <a:off x="5317805" y="580670"/>
            <a:ext cx="3714900" cy="2031325"/>
          </a:xfrm>
          <a:prstGeom prst="rect">
            <a:avLst/>
          </a:prstGeom>
          <a:noFill/>
        </p:spPr>
        <p:txBody>
          <a:bodyPr wrap="square" rtlCol="0">
            <a:spAutoFit/>
          </a:bodyPr>
          <a:lstStyle/>
          <a:p>
            <a:pPr marL="285750" indent="-285750">
              <a:buFont typeface="Wingdings" panose="05000000000000000000" pitchFamily="2" charset="2"/>
              <a:buChar char="Ø"/>
            </a:pPr>
            <a:r>
              <a:rPr lang="ja-JP" altLang="en-US" sz="1400" dirty="0"/>
              <a:t>補助事業を</a:t>
            </a:r>
            <a:r>
              <a:rPr lang="en-US" altLang="ja-JP" sz="1400" dirty="0"/>
              <a:t>2</a:t>
            </a:r>
            <a:r>
              <a:rPr lang="ja-JP" altLang="en-US" sz="1400" dirty="0"/>
              <a:t>者以上で実施し、「共同申請者」がいるので「二号」となる。</a:t>
            </a:r>
            <a:endParaRPr kumimoji="1" lang="en-US" altLang="ja-JP" sz="1400" dirty="0"/>
          </a:p>
          <a:p>
            <a:pPr marL="285750" indent="-285750">
              <a:buFont typeface="Wingdings" panose="05000000000000000000" pitchFamily="2" charset="2"/>
              <a:buChar char="Ø"/>
            </a:pPr>
            <a:r>
              <a:rPr kumimoji="1" lang="ja-JP" altLang="en-US" sz="1400" dirty="0"/>
              <a:t>申請者が「代表申請者」を選定することができ、補助金は「代表申請者」への交付となる。</a:t>
            </a:r>
            <a:r>
              <a:rPr kumimoji="1" lang="en-US" altLang="ja-JP" sz="1400" dirty="0"/>
              <a:t>PPA</a:t>
            </a:r>
            <a:r>
              <a:rPr kumimoji="1" lang="ja-JP" altLang="en-US" sz="1400" dirty="0"/>
              <a:t>事業者を「代表申請者」とすることも可</a:t>
            </a:r>
            <a:endParaRPr kumimoji="1" lang="en-US" altLang="ja-JP" sz="1400" dirty="0"/>
          </a:p>
          <a:p>
            <a:pPr marL="285750" indent="-285750">
              <a:buFont typeface="Wingdings" panose="05000000000000000000" pitchFamily="2" charset="2"/>
              <a:buChar char="Ø"/>
            </a:pPr>
            <a:r>
              <a:rPr kumimoji="1" lang="en-US" altLang="ja-JP" sz="1400" u="sng" dirty="0"/>
              <a:t>【</a:t>
            </a:r>
            <a:r>
              <a:rPr kumimoji="1" lang="ja-JP" altLang="en-US" sz="1400" u="sng" dirty="0"/>
              <a:t>リースバック契約を行う場合</a:t>
            </a:r>
            <a:r>
              <a:rPr kumimoji="1" lang="en-US" altLang="ja-JP" sz="1400" u="sng" dirty="0"/>
              <a:t>】</a:t>
            </a:r>
            <a:r>
              <a:rPr kumimoji="1" lang="ja-JP" altLang="en-US" sz="1400" u="sng" dirty="0"/>
              <a:t>リース事業者を申請者に含めず、</a:t>
            </a:r>
            <a:r>
              <a:rPr kumimoji="1" lang="en-US" altLang="ja-JP" sz="1400" u="sng" dirty="0"/>
              <a:t>PPA</a:t>
            </a:r>
            <a:r>
              <a:rPr kumimoji="1" lang="ja-JP" altLang="en-US" sz="1400" u="sng" dirty="0"/>
              <a:t>事業者のみの申請とすることは不可</a:t>
            </a:r>
          </a:p>
        </p:txBody>
      </p:sp>
      <p:sp>
        <p:nvSpPr>
          <p:cNvPr id="59" name="テキスト ボックス 58">
            <a:extLst>
              <a:ext uri="{FF2B5EF4-FFF2-40B4-BE49-F238E27FC236}">
                <a16:creationId xmlns:a16="http://schemas.microsoft.com/office/drawing/2014/main" id="{527C1ED3-4B6E-4B05-B8A4-6329885CA5D9}"/>
              </a:ext>
            </a:extLst>
          </p:cNvPr>
          <p:cNvSpPr txBox="1"/>
          <p:nvPr/>
        </p:nvSpPr>
        <p:spPr>
          <a:xfrm>
            <a:off x="323528" y="548680"/>
            <a:ext cx="646331" cy="369332"/>
          </a:xfrm>
          <a:prstGeom prst="rect">
            <a:avLst/>
          </a:prstGeom>
          <a:solidFill>
            <a:srgbClr val="FF0000"/>
          </a:solidFill>
        </p:spPr>
        <p:txBody>
          <a:bodyPr wrap="none" rtlCol="0">
            <a:spAutoFit/>
          </a:bodyPr>
          <a:lstStyle/>
          <a:p>
            <a:r>
              <a:rPr kumimoji="1" lang="ja-JP" altLang="en-US" dirty="0"/>
              <a:t>二号</a:t>
            </a:r>
          </a:p>
        </p:txBody>
      </p:sp>
    </p:spTree>
    <p:extLst>
      <p:ext uri="{BB962C8B-B14F-4D97-AF65-F5344CB8AC3E}">
        <p14:creationId xmlns:p14="http://schemas.microsoft.com/office/powerpoint/2010/main" val="19445390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a:extLst>
              <a:ext uri="{FF2B5EF4-FFF2-40B4-BE49-F238E27FC236}">
                <a16:creationId xmlns:a16="http://schemas.microsoft.com/office/drawing/2014/main" id="{D5DD8C84-55C6-42A4-8B48-CEA429F225C7}"/>
              </a:ext>
            </a:extLst>
          </p:cNvPr>
          <p:cNvSpPr/>
          <p:nvPr/>
        </p:nvSpPr>
        <p:spPr>
          <a:xfrm>
            <a:off x="1811583" y="2864769"/>
            <a:ext cx="3090338" cy="96963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solidFill>
                  <a:prstClr val="white"/>
                </a:solidFill>
                <a:latin typeface="+mj-ea"/>
              </a:rPr>
              <a:t>株式会社●●　</a:t>
            </a:r>
            <a:br>
              <a:rPr lang="en-US" altLang="ja-JP" sz="1600" dirty="0">
                <a:solidFill>
                  <a:prstClr val="white"/>
                </a:solidFill>
                <a:latin typeface="+mj-ea"/>
              </a:rPr>
            </a:br>
            <a:r>
              <a:rPr lang="en-US" altLang="ja-JP" sz="1600" dirty="0"/>
              <a:t>【</a:t>
            </a:r>
            <a:r>
              <a:rPr lang="ja-JP" altLang="en-US" sz="1600" dirty="0"/>
              <a:t>太陽光発電設備の所有者／</a:t>
            </a:r>
            <a:r>
              <a:rPr lang="en-US" altLang="ja-JP" sz="1600" dirty="0">
                <a:solidFill>
                  <a:prstClr val="white"/>
                </a:solidFill>
                <a:latin typeface="+mj-ea"/>
              </a:rPr>
              <a:t> PPA</a:t>
            </a:r>
            <a:r>
              <a:rPr lang="ja-JP" altLang="en-US" sz="1600" dirty="0">
                <a:solidFill>
                  <a:prstClr val="white"/>
                </a:solidFill>
                <a:latin typeface="+mj-ea"/>
              </a:rPr>
              <a:t>事業者</a:t>
            </a:r>
            <a:r>
              <a:rPr kumimoji="1" lang="en-US" altLang="ja-JP" sz="1600" dirty="0"/>
              <a:t>】</a:t>
            </a:r>
          </a:p>
          <a:p>
            <a:pPr algn="ctr"/>
            <a:r>
              <a:rPr kumimoji="1" lang="ja-JP" altLang="en-US" sz="1600" dirty="0">
                <a:solidFill>
                  <a:srgbClr val="FF0000"/>
                </a:solidFill>
              </a:rPr>
              <a:t>代表申請者（代表事業者）</a:t>
            </a:r>
          </a:p>
        </p:txBody>
      </p:sp>
      <p:sp>
        <p:nvSpPr>
          <p:cNvPr id="4" name="正方形/長方形 3">
            <a:extLst>
              <a:ext uri="{FF2B5EF4-FFF2-40B4-BE49-F238E27FC236}">
                <a16:creationId xmlns:a16="http://schemas.microsoft.com/office/drawing/2014/main" id="{C72F83C0-F179-409D-9068-876B5731D918}"/>
              </a:ext>
            </a:extLst>
          </p:cNvPr>
          <p:cNvSpPr/>
          <p:nvPr/>
        </p:nvSpPr>
        <p:spPr>
          <a:xfrm>
            <a:off x="1714182" y="811943"/>
            <a:ext cx="3011350" cy="116829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株式会社</a:t>
            </a:r>
            <a:r>
              <a:rPr lang="ja-JP" altLang="en-US" sz="1600" dirty="0">
                <a:solidFill>
                  <a:schemeClr val="bg1"/>
                </a:solidFill>
                <a:latin typeface="ＭＳ Ｐゴシック" panose="020B0600070205080204" pitchFamily="50" charset="-128"/>
              </a:rPr>
              <a:t>▲▲</a:t>
            </a:r>
            <a:endParaRPr kumimoji="1" lang="en-US" altLang="ja-JP" sz="1600" dirty="0"/>
          </a:p>
          <a:p>
            <a:pPr algn="ctr"/>
            <a:r>
              <a:rPr kumimoji="1" lang="en-US" altLang="ja-JP" sz="1600" dirty="0">
                <a:solidFill>
                  <a:schemeClr val="bg1"/>
                </a:solidFill>
              </a:rPr>
              <a:t>【</a:t>
            </a:r>
            <a:r>
              <a:rPr kumimoji="1" lang="ja-JP" altLang="en-US" sz="1600" dirty="0"/>
              <a:t>施設の所有者／</a:t>
            </a:r>
            <a:r>
              <a:rPr kumimoji="1" lang="ja-JP" altLang="en-US" sz="1600" dirty="0">
                <a:solidFill>
                  <a:schemeClr val="bg1"/>
                </a:solidFill>
              </a:rPr>
              <a:t>需要家／</a:t>
            </a:r>
            <a:br>
              <a:rPr kumimoji="1" lang="en-US" altLang="ja-JP" sz="1600" dirty="0">
                <a:solidFill>
                  <a:schemeClr val="bg1"/>
                </a:solidFill>
              </a:rPr>
            </a:br>
            <a:r>
              <a:rPr kumimoji="1" lang="ja-JP" altLang="en-US" sz="1600" dirty="0">
                <a:solidFill>
                  <a:schemeClr val="bg1"/>
                </a:solidFill>
              </a:rPr>
              <a:t>車載型蓄電池の所有者</a:t>
            </a:r>
            <a:r>
              <a:rPr kumimoji="1" lang="en-US" altLang="ja-JP" sz="1600" dirty="0">
                <a:solidFill>
                  <a:schemeClr val="bg1"/>
                </a:solidFill>
              </a:rPr>
              <a:t>】</a:t>
            </a:r>
          </a:p>
          <a:p>
            <a:pPr algn="ctr"/>
            <a:r>
              <a:rPr kumimoji="1" lang="ja-JP" altLang="en-US" sz="1600" dirty="0">
                <a:solidFill>
                  <a:srgbClr val="FF0000"/>
                </a:solidFill>
              </a:rPr>
              <a:t>共同申請者</a:t>
            </a:r>
            <a:r>
              <a:rPr kumimoji="1" lang="ja-JP" altLang="en-US" sz="1600" dirty="0">
                <a:solidFill>
                  <a:srgbClr val="002060"/>
                </a:solidFill>
              </a:rPr>
              <a:t>（共同事業者）</a:t>
            </a:r>
          </a:p>
        </p:txBody>
      </p:sp>
      <p:cxnSp>
        <p:nvCxnSpPr>
          <p:cNvPr id="17" name="直線矢印コネクタ 16">
            <a:extLst>
              <a:ext uri="{FF2B5EF4-FFF2-40B4-BE49-F238E27FC236}">
                <a16:creationId xmlns:a16="http://schemas.microsoft.com/office/drawing/2014/main" id="{31F86A75-0D35-4118-9466-958583A0DC0E}"/>
              </a:ext>
            </a:extLst>
          </p:cNvPr>
          <p:cNvCxnSpPr>
            <a:cxnSpLocks/>
          </p:cNvCxnSpPr>
          <p:nvPr/>
        </p:nvCxnSpPr>
        <p:spPr>
          <a:xfrm flipV="1">
            <a:off x="3528816" y="2067364"/>
            <a:ext cx="0" cy="7200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直線矢印コネクタ 17">
            <a:extLst>
              <a:ext uri="{FF2B5EF4-FFF2-40B4-BE49-F238E27FC236}">
                <a16:creationId xmlns:a16="http://schemas.microsoft.com/office/drawing/2014/main" id="{7AA7026E-86B8-4510-B5D8-7D43A985F9F7}"/>
              </a:ext>
            </a:extLst>
          </p:cNvPr>
          <p:cNvCxnSpPr>
            <a:cxnSpLocks/>
          </p:cNvCxnSpPr>
          <p:nvPr/>
        </p:nvCxnSpPr>
        <p:spPr>
          <a:xfrm>
            <a:off x="3056550" y="2064117"/>
            <a:ext cx="0" cy="7200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0" name="テキスト ボックス 19">
            <a:extLst>
              <a:ext uri="{FF2B5EF4-FFF2-40B4-BE49-F238E27FC236}">
                <a16:creationId xmlns:a16="http://schemas.microsoft.com/office/drawing/2014/main" id="{F989AD8C-9314-452F-BC4B-29FC258670A4}"/>
              </a:ext>
            </a:extLst>
          </p:cNvPr>
          <p:cNvSpPr txBox="1"/>
          <p:nvPr/>
        </p:nvSpPr>
        <p:spPr>
          <a:xfrm>
            <a:off x="3562462" y="2269715"/>
            <a:ext cx="959559" cy="307777"/>
          </a:xfrm>
          <a:prstGeom prst="rect">
            <a:avLst/>
          </a:prstGeom>
          <a:noFill/>
        </p:spPr>
        <p:txBody>
          <a:bodyPr wrap="square" rtlCol="0">
            <a:spAutoFit/>
          </a:bodyPr>
          <a:lstStyle/>
          <a:p>
            <a:r>
              <a:rPr lang="ja-JP" altLang="en-US" sz="1400" dirty="0"/>
              <a:t>電力供給</a:t>
            </a:r>
            <a:endParaRPr lang="en-US" altLang="ja-JP" sz="1400" dirty="0"/>
          </a:p>
        </p:txBody>
      </p:sp>
      <p:cxnSp>
        <p:nvCxnSpPr>
          <p:cNvPr id="22" name="直線矢印コネクタ 21">
            <a:extLst>
              <a:ext uri="{FF2B5EF4-FFF2-40B4-BE49-F238E27FC236}">
                <a16:creationId xmlns:a16="http://schemas.microsoft.com/office/drawing/2014/main" id="{2C4680E4-FF70-49FA-94C9-F050C521CEDF}"/>
              </a:ext>
            </a:extLst>
          </p:cNvPr>
          <p:cNvCxnSpPr>
            <a:cxnSpLocks/>
          </p:cNvCxnSpPr>
          <p:nvPr/>
        </p:nvCxnSpPr>
        <p:spPr>
          <a:xfrm flipV="1">
            <a:off x="3528816" y="3837654"/>
            <a:ext cx="0" cy="88326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3" name="直線矢印コネクタ 22">
            <a:extLst>
              <a:ext uri="{FF2B5EF4-FFF2-40B4-BE49-F238E27FC236}">
                <a16:creationId xmlns:a16="http://schemas.microsoft.com/office/drawing/2014/main" id="{A9C89FBF-ABF5-47EE-B15D-6415D5E74328}"/>
              </a:ext>
            </a:extLst>
          </p:cNvPr>
          <p:cNvCxnSpPr>
            <a:cxnSpLocks/>
          </p:cNvCxnSpPr>
          <p:nvPr/>
        </p:nvCxnSpPr>
        <p:spPr>
          <a:xfrm>
            <a:off x="3115531" y="3856818"/>
            <a:ext cx="0" cy="86409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4" name="テキスト ボックス 23">
            <a:extLst>
              <a:ext uri="{FF2B5EF4-FFF2-40B4-BE49-F238E27FC236}">
                <a16:creationId xmlns:a16="http://schemas.microsoft.com/office/drawing/2014/main" id="{A9E883A8-CF7E-489B-A185-39059CFD7F9F}"/>
              </a:ext>
            </a:extLst>
          </p:cNvPr>
          <p:cNvSpPr txBox="1"/>
          <p:nvPr/>
        </p:nvSpPr>
        <p:spPr>
          <a:xfrm>
            <a:off x="2498930" y="4054716"/>
            <a:ext cx="557620" cy="523220"/>
          </a:xfrm>
          <a:prstGeom prst="rect">
            <a:avLst/>
          </a:prstGeom>
          <a:noFill/>
        </p:spPr>
        <p:txBody>
          <a:bodyPr wrap="square" rtlCol="0">
            <a:spAutoFit/>
          </a:bodyPr>
          <a:lstStyle/>
          <a:p>
            <a:r>
              <a:rPr lang="ja-JP" altLang="en-US" sz="1400" dirty="0"/>
              <a:t>発注</a:t>
            </a:r>
            <a:endParaRPr lang="en-US" altLang="ja-JP" sz="1400" dirty="0"/>
          </a:p>
          <a:p>
            <a:r>
              <a:rPr kumimoji="1" lang="ja-JP" altLang="en-US" sz="1400" dirty="0"/>
              <a:t>支払</a:t>
            </a:r>
          </a:p>
        </p:txBody>
      </p:sp>
      <p:sp>
        <p:nvSpPr>
          <p:cNvPr id="25" name="テキスト ボックス 24">
            <a:extLst>
              <a:ext uri="{FF2B5EF4-FFF2-40B4-BE49-F238E27FC236}">
                <a16:creationId xmlns:a16="http://schemas.microsoft.com/office/drawing/2014/main" id="{9274D1A9-143A-4A6A-87F7-536512DAAEAD}"/>
              </a:ext>
            </a:extLst>
          </p:cNvPr>
          <p:cNvSpPr txBox="1"/>
          <p:nvPr/>
        </p:nvSpPr>
        <p:spPr>
          <a:xfrm>
            <a:off x="3562462" y="4144013"/>
            <a:ext cx="1454213" cy="307777"/>
          </a:xfrm>
          <a:prstGeom prst="rect">
            <a:avLst/>
          </a:prstGeom>
          <a:noFill/>
        </p:spPr>
        <p:txBody>
          <a:bodyPr wrap="square" rtlCol="0">
            <a:spAutoFit/>
          </a:bodyPr>
          <a:lstStyle/>
          <a:p>
            <a:r>
              <a:rPr lang="ja-JP" altLang="en-US" sz="1400" dirty="0"/>
              <a:t>太陽光発電設備</a:t>
            </a:r>
            <a:endParaRPr lang="en-US" altLang="ja-JP" sz="1400" dirty="0"/>
          </a:p>
        </p:txBody>
      </p:sp>
      <p:sp>
        <p:nvSpPr>
          <p:cNvPr id="28" name="テキスト ボックス 27">
            <a:extLst>
              <a:ext uri="{FF2B5EF4-FFF2-40B4-BE49-F238E27FC236}">
                <a16:creationId xmlns:a16="http://schemas.microsoft.com/office/drawing/2014/main" id="{8FE2D55B-D096-44A9-9CFD-E0B1BE225695}"/>
              </a:ext>
            </a:extLst>
          </p:cNvPr>
          <p:cNvSpPr txBox="1"/>
          <p:nvPr/>
        </p:nvSpPr>
        <p:spPr>
          <a:xfrm>
            <a:off x="1935251" y="68463"/>
            <a:ext cx="7206996" cy="307777"/>
          </a:xfrm>
          <a:prstGeom prst="rect">
            <a:avLst/>
          </a:prstGeom>
          <a:noFill/>
        </p:spPr>
        <p:txBody>
          <a:bodyPr wrap="square" rtlCol="0">
            <a:spAutoFit/>
          </a:bodyPr>
          <a:lstStyle/>
          <a:p>
            <a:r>
              <a:rPr lang="en-US" altLang="ja-JP" sz="1400" dirty="0">
                <a:solidFill>
                  <a:srgbClr val="FF0000"/>
                </a:solidFill>
              </a:rPr>
              <a:t>※</a:t>
            </a:r>
            <a:r>
              <a:rPr lang="ja-JP" altLang="en-US" sz="1400" dirty="0">
                <a:solidFill>
                  <a:srgbClr val="FF0000"/>
                </a:solidFill>
              </a:rPr>
              <a:t>「オンサイト</a:t>
            </a:r>
            <a:r>
              <a:rPr lang="en-US" altLang="ja-JP" sz="1400" dirty="0">
                <a:solidFill>
                  <a:srgbClr val="FF0000"/>
                </a:solidFill>
              </a:rPr>
              <a:t>PPA</a:t>
            </a:r>
            <a:r>
              <a:rPr lang="ja-JP" altLang="en-US" sz="1400" dirty="0">
                <a:solidFill>
                  <a:srgbClr val="FF0000"/>
                </a:solidFill>
              </a:rPr>
              <a:t>モデル」で太陽光発電設備を導入、車載型蓄電池を需要家が発注</a:t>
            </a:r>
            <a:endParaRPr kumimoji="1" lang="ja-JP" altLang="en-US" sz="2000" dirty="0">
              <a:solidFill>
                <a:srgbClr val="FF0000"/>
              </a:solidFill>
            </a:endParaRPr>
          </a:p>
        </p:txBody>
      </p:sp>
      <p:grpSp>
        <p:nvGrpSpPr>
          <p:cNvPr id="13" name="グループ化 12"/>
          <p:cNvGrpSpPr/>
          <p:nvPr/>
        </p:nvGrpSpPr>
        <p:grpSpPr>
          <a:xfrm>
            <a:off x="4925253" y="1860450"/>
            <a:ext cx="534658" cy="1639232"/>
            <a:chOff x="7092280" y="1899992"/>
            <a:chExt cx="648072" cy="1889048"/>
          </a:xfrm>
        </p:grpSpPr>
        <p:cxnSp>
          <p:nvCxnSpPr>
            <p:cNvPr id="6" name="直線矢印コネクタ 5"/>
            <p:cNvCxnSpPr/>
            <p:nvPr/>
          </p:nvCxnSpPr>
          <p:spPr>
            <a:xfrm flipH="1">
              <a:off x="7092280" y="1899992"/>
              <a:ext cx="648072"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0" name="直線コネクタ 9"/>
            <p:cNvCxnSpPr/>
            <p:nvPr/>
          </p:nvCxnSpPr>
          <p:spPr>
            <a:xfrm>
              <a:off x="7740352" y="1899992"/>
              <a:ext cx="0" cy="1889048"/>
            </a:xfrm>
            <a:prstGeom prst="line">
              <a:avLst/>
            </a:prstGeom>
          </p:spPr>
          <p:style>
            <a:lnRef idx="1">
              <a:schemeClr val="dk1"/>
            </a:lnRef>
            <a:fillRef idx="0">
              <a:schemeClr val="dk1"/>
            </a:fillRef>
            <a:effectRef idx="0">
              <a:schemeClr val="dk1"/>
            </a:effectRef>
            <a:fontRef idx="minor">
              <a:schemeClr val="tx1"/>
            </a:fontRef>
          </p:style>
        </p:cxnSp>
        <p:cxnSp>
          <p:nvCxnSpPr>
            <p:cNvPr id="12" name="直線コネクタ 11"/>
            <p:cNvCxnSpPr/>
            <p:nvPr/>
          </p:nvCxnSpPr>
          <p:spPr>
            <a:xfrm flipH="1">
              <a:off x="7164288" y="3789040"/>
              <a:ext cx="576064" cy="0"/>
            </a:xfrm>
            <a:prstGeom prst="line">
              <a:avLst/>
            </a:prstGeom>
          </p:spPr>
          <p:style>
            <a:lnRef idx="1">
              <a:schemeClr val="dk1"/>
            </a:lnRef>
            <a:fillRef idx="0">
              <a:schemeClr val="dk1"/>
            </a:fillRef>
            <a:effectRef idx="0">
              <a:schemeClr val="dk1"/>
            </a:effectRef>
            <a:fontRef idx="minor">
              <a:schemeClr val="tx1"/>
            </a:fontRef>
          </p:style>
        </p:cxnSp>
      </p:grpSp>
      <p:sp>
        <p:nvSpPr>
          <p:cNvPr id="26" name="テキスト ボックス 25">
            <a:extLst>
              <a:ext uri="{FF2B5EF4-FFF2-40B4-BE49-F238E27FC236}">
                <a16:creationId xmlns:a16="http://schemas.microsoft.com/office/drawing/2014/main" id="{F989AD8C-9314-452F-BC4B-29FC258670A4}"/>
              </a:ext>
            </a:extLst>
          </p:cNvPr>
          <p:cNvSpPr txBox="1"/>
          <p:nvPr/>
        </p:nvSpPr>
        <p:spPr>
          <a:xfrm>
            <a:off x="5351334" y="2447805"/>
            <a:ext cx="1951744" cy="461665"/>
          </a:xfrm>
          <a:prstGeom prst="rect">
            <a:avLst/>
          </a:prstGeom>
          <a:noFill/>
        </p:spPr>
        <p:txBody>
          <a:bodyPr wrap="square" rtlCol="0">
            <a:spAutoFit/>
          </a:bodyPr>
          <a:lstStyle/>
          <a:p>
            <a:pPr algn="ctr"/>
            <a:r>
              <a:rPr lang="ja-JP" altLang="en-US" sz="1200" dirty="0"/>
              <a:t>設備譲渡</a:t>
            </a:r>
            <a:endParaRPr lang="en-US" altLang="ja-JP" sz="1200" dirty="0"/>
          </a:p>
          <a:p>
            <a:r>
              <a:rPr lang="ja-JP" altLang="en-US" sz="1200" dirty="0"/>
              <a:t>（</a:t>
            </a:r>
            <a:r>
              <a:rPr lang="en-US" altLang="ja-JP" sz="1200" dirty="0"/>
              <a:t>PPA</a:t>
            </a:r>
            <a:r>
              <a:rPr lang="ja-JP" altLang="en-US" sz="1200" dirty="0"/>
              <a:t>契約期間満了後）</a:t>
            </a:r>
            <a:endParaRPr lang="en-US" altLang="ja-JP" sz="1200" dirty="0"/>
          </a:p>
        </p:txBody>
      </p:sp>
      <p:sp>
        <p:nvSpPr>
          <p:cNvPr id="7" name="角丸四角形 6"/>
          <p:cNvSpPr/>
          <p:nvPr/>
        </p:nvSpPr>
        <p:spPr>
          <a:xfrm>
            <a:off x="1567956" y="2701463"/>
            <a:ext cx="3534732" cy="1275848"/>
          </a:xfrm>
          <a:prstGeom prst="roundRect">
            <a:avLst/>
          </a:prstGeom>
          <a:no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n w="57150">
                <a:solidFill>
                  <a:schemeClr val="tx1"/>
                </a:solidFill>
              </a:ln>
            </a:endParaRPr>
          </a:p>
        </p:txBody>
      </p:sp>
      <p:sp>
        <p:nvSpPr>
          <p:cNvPr id="30" name="テキスト ボックス 29">
            <a:extLst>
              <a:ext uri="{FF2B5EF4-FFF2-40B4-BE49-F238E27FC236}">
                <a16:creationId xmlns:a16="http://schemas.microsoft.com/office/drawing/2014/main" id="{1FC9AC10-BB69-4606-9B25-EF1B3AB383F2}"/>
              </a:ext>
            </a:extLst>
          </p:cNvPr>
          <p:cNvSpPr txBox="1"/>
          <p:nvPr/>
        </p:nvSpPr>
        <p:spPr>
          <a:xfrm>
            <a:off x="323528" y="548680"/>
            <a:ext cx="646331" cy="369332"/>
          </a:xfrm>
          <a:prstGeom prst="rect">
            <a:avLst/>
          </a:prstGeom>
          <a:solidFill>
            <a:srgbClr val="FF0000"/>
          </a:solidFill>
        </p:spPr>
        <p:txBody>
          <a:bodyPr wrap="none" rtlCol="0">
            <a:spAutoFit/>
          </a:bodyPr>
          <a:lstStyle/>
          <a:p>
            <a:r>
              <a:rPr kumimoji="1" lang="ja-JP" altLang="en-US" dirty="0"/>
              <a:t>二号</a:t>
            </a:r>
          </a:p>
        </p:txBody>
      </p:sp>
      <p:cxnSp>
        <p:nvCxnSpPr>
          <p:cNvPr id="29" name="直線矢印コネクタ 28">
            <a:extLst>
              <a:ext uri="{FF2B5EF4-FFF2-40B4-BE49-F238E27FC236}">
                <a16:creationId xmlns:a16="http://schemas.microsoft.com/office/drawing/2014/main" id="{898744C5-A539-4BF8-8849-88B10BA521FD}"/>
              </a:ext>
            </a:extLst>
          </p:cNvPr>
          <p:cNvCxnSpPr>
            <a:cxnSpLocks/>
          </p:cNvCxnSpPr>
          <p:nvPr/>
        </p:nvCxnSpPr>
        <p:spPr>
          <a:xfrm flipH="1">
            <a:off x="5016675" y="980728"/>
            <a:ext cx="1152000"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1" name="直線矢印コネクタ 30">
            <a:extLst>
              <a:ext uri="{FF2B5EF4-FFF2-40B4-BE49-F238E27FC236}">
                <a16:creationId xmlns:a16="http://schemas.microsoft.com/office/drawing/2014/main" id="{6DE5E448-5649-4C6D-A419-8C3391CDDBF4}"/>
              </a:ext>
            </a:extLst>
          </p:cNvPr>
          <p:cNvCxnSpPr>
            <a:cxnSpLocks/>
          </p:cNvCxnSpPr>
          <p:nvPr/>
        </p:nvCxnSpPr>
        <p:spPr>
          <a:xfrm>
            <a:off x="5016675" y="1219046"/>
            <a:ext cx="1152000"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32" name="テキスト ボックス 31">
            <a:extLst>
              <a:ext uri="{FF2B5EF4-FFF2-40B4-BE49-F238E27FC236}">
                <a16:creationId xmlns:a16="http://schemas.microsoft.com/office/drawing/2014/main" id="{30EEA4FD-7276-49C8-9A09-2128E8D6B560}"/>
              </a:ext>
            </a:extLst>
          </p:cNvPr>
          <p:cNvSpPr txBox="1"/>
          <p:nvPr/>
        </p:nvSpPr>
        <p:spPr>
          <a:xfrm>
            <a:off x="4960291" y="620924"/>
            <a:ext cx="1308343" cy="307777"/>
          </a:xfrm>
          <a:prstGeom prst="rect">
            <a:avLst/>
          </a:prstGeom>
          <a:noFill/>
        </p:spPr>
        <p:txBody>
          <a:bodyPr wrap="square" rtlCol="0">
            <a:spAutoFit/>
          </a:bodyPr>
          <a:lstStyle/>
          <a:p>
            <a:r>
              <a:rPr lang="ja-JP" altLang="en-US" sz="1400" dirty="0"/>
              <a:t>車載型蓄電池</a:t>
            </a:r>
            <a:endParaRPr lang="en-US" altLang="ja-JP" sz="1400" dirty="0"/>
          </a:p>
        </p:txBody>
      </p:sp>
      <p:sp>
        <p:nvSpPr>
          <p:cNvPr id="33" name="テキスト ボックス 32">
            <a:extLst>
              <a:ext uri="{FF2B5EF4-FFF2-40B4-BE49-F238E27FC236}">
                <a16:creationId xmlns:a16="http://schemas.microsoft.com/office/drawing/2014/main" id="{EA905859-B887-43DB-A2A1-3F29A4EF7688}"/>
              </a:ext>
            </a:extLst>
          </p:cNvPr>
          <p:cNvSpPr txBox="1"/>
          <p:nvPr/>
        </p:nvSpPr>
        <p:spPr>
          <a:xfrm>
            <a:off x="5287290" y="1225518"/>
            <a:ext cx="601408" cy="523220"/>
          </a:xfrm>
          <a:prstGeom prst="rect">
            <a:avLst/>
          </a:prstGeom>
          <a:noFill/>
        </p:spPr>
        <p:txBody>
          <a:bodyPr wrap="square" rtlCol="0">
            <a:spAutoFit/>
          </a:bodyPr>
          <a:lstStyle/>
          <a:p>
            <a:r>
              <a:rPr lang="ja-JP" altLang="en-US" sz="1400" dirty="0"/>
              <a:t>発注</a:t>
            </a:r>
            <a:endParaRPr lang="en-US" altLang="ja-JP" sz="1400" dirty="0"/>
          </a:p>
          <a:p>
            <a:r>
              <a:rPr lang="ja-JP" altLang="en-US" sz="1400" dirty="0"/>
              <a:t>支払</a:t>
            </a:r>
            <a:endParaRPr lang="en-US" altLang="ja-JP" sz="1400" dirty="0"/>
          </a:p>
        </p:txBody>
      </p:sp>
      <p:sp>
        <p:nvSpPr>
          <p:cNvPr id="34" name="角丸四角形 6">
            <a:extLst>
              <a:ext uri="{FF2B5EF4-FFF2-40B4-BE49-F238E27FC236}">
                <a16:creationId xmlns:a16="http://schemas.microsoft.com/office/drawing/2014/main" id="{6FBA83B8-EBDE-49AA-88E4-B3292C8F7B10}"/>
              </a:ext>
            </a:extLst>
          </p:cNvPr>
          <p:cNvSpPr/>
          <p:nvPr/>
        </p:nvSpPr>
        <p:spPr>
          <a:xfrm>
            <a:off x="1403648" y="670183"/>
            <a:ext cx="3534732" cy="1500341"/>
          </a:xfrm>
          <a:prstGeom prst="roundRect">
            <a:avLst/>
          </a:prstGeom>
          <a:noFill/>
          <a:ln w="38100">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n w="57150">
                <a:solidFill>
                  <a:schemeClr val="tx1"/>
                </a:solidFill>
              </a:ln>
            </a:endParaRPr>
          </a:p>
        </p:txBody>
      </p:sp>
      <p:sp>
        <p:nvSpPr>
          <p:cNvPr id="36" name="角丸四角形 6">
            <a:extLst>
              <a:ext uri="{FF2B5EF4-FFF2-40B4-BE49-F238E27FC236}">
                <a16:creationId xmlns:a16="http://schemas.microsoft.com/office/drawing/2014/main" id="{F2BB977F-E49D-4C0E-9236-BCA9208684EA}"/>
              </a:ext>
            </a:extLst>
          </p:cNvPr>
          <p:cNvSpPr/>
          <p:nvPr/>
        </p:nvSpPr>
        <p:spPr>
          <a:xfrm>
            <a:off x="1519537" y="734521"/>
            <a:ext cx="3329695" cy="1342615"/>
          </a:xfrm>
          <a:prstGeom prst="roundRect">
            <a:avLst/>
          </a:prstGeom>
          <a:no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n w="57150">
                <a:solidFill>
                  <a:schemeClr val="tx1"/>
                </a:solidFill>
              </a:ln>
            </a:endParaRPr>
          </a:p>
        </p:txBody>
      </p:sp>
      <p:sp>
        <p:nvSpPr>
          <p:cNvPr id="37" name="テキスト ボックス 36">
            <a:extLst>
              <a:ext uri="{FF2B5EF4-FFF2-40B4-BE49-F238E27FC236}">
                <a16:creationId xmlns:a16="http://schemas.microsoft.com/office/drawing/2014/main" id="{A6A8E780-0D76-4A8B-B19A-64BB52BE2A21}"/>
              </a:ext>
            </a:extLst>
          </p:cNvPr>
          <p:cNvSpPr txBox="1"/>
          <p:nvPr/>
        </p:nvSpPr>
        <p:spPr>
          <a:xfrm>
            <a:off x="1518752" y="2287168"/>
            <a:ext cx="1573566" cy="276999"/>
          </a:xfrm>
          <a:prstGeom prst="rect">
            <a:avLst/>
          </a:prstGeom>
          <a:noFill/>
        </p:spPr>
        <p:txBody>
          <a:bodyPr wrap="square" rtlCol="0">
            <a:spAutoFit/>
          </a:bodyPr>
          <a:lstStyle/>
          <a:p>
            <a:r>
              <a:rPr lang="ja-JP" altLang="en-US" sz="1200" dirty="0"/>
              <a:t>サービス料金の支払</a:t>
            </a:r>
          </a:p>
        </p:txBody>
      </p:sp>
      <p:sp>
        <p:nvSpPr>
          <p:cNvPr id="38" name="正方形/長方形 37">
            <a:extLst>
              <a:ext uri="{FF2B5EF4-FFF2-40B4-BE49-F238E27FC236}">
                <a16:creationId xmlns:a16="http://schemas.microsoft.com/office/drawing/2014/main" id="{F79D6C3A-26DB-4BFE-8FBD-D0F5B04A6513}"/>
              </a:ext>
            </a:extLst>
          </p:cNvPr>
          <p:cNvSpPr/>
          <p:nvPr/>
        </p:nvSpPr>
        <p:spPr>
          <a:xfrm>
            <a:off x="2322262" y="4829704"/>
            <a:ext cx="1893380" cy="88326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t>見積もり合わせ</a:t>
            </a:r>
            <a:br>
              <a:rPr lang="en-US" altLang="ja-JP" sz="1600" dirty="0"/>
            </a:br>
            <a:r>
              <a:rPr lang="ja-JP" altLang="en-US" sz="1600" dirty="0"/>
              <a:t>により選定</a:t>
            </a:r>
            <a:br>
              <a:rPr lang="en-US" altLang="ja-JP" sz="1600" dirty="0">
                <a:solidFill>
                  <a:prstClr val="white"/>
                </a:solidFill>
                <a:latin typeface="+mj-ea"/>
              </a:rPr>
            </a:br>
            <a:r>
              <a:rPr lang="en-US" altLang="ja-JP" sz="1600" dirty="0"/>
              <a:t>【</a:t>
            </a:r>
            <a:r>
              <a:rPr lang="ja-JP" altLang="en-US" sz="1600" dirty="0"/>
              <a:t>工事会社</a:t>
            </a:r>
            <a:r>
              <a:rPr kumimoji="1" lang="en-US" altLang="ja-JP" sz="1600" dirty="0"/>
              <a:t>】</a:t>
            </a:r>
            <a:endParaRPr kumimoji="1" lang="ja-JP" altLang="en-US" sz="1600" dirty="0"/>
          </a:p>
        </p:txBody>
      </p:sp>
      <p:sp>
        <p:nvSpPr>
          <p:cNvPr id="39" name="正方形/長方形 38">
            <a:extLst>
              <a:ext uri="{FF2B5EF4-FFF2-40B4-BE49-F238E27FC236}">
                <a16:creationId xmlns:a16="http://schemas.microsoft.com/office/drawing/2014/main" id="{12944397-8A06-42DF-A2A3-395D4D6FB896}"/>
              </a:ext>
            </a:extLst>
          </p:cNvPr>
          <p:cNvSpPr/>
          <p:nvPr/>
        </p:nvSpPr>
        <p:spPr>
          <a:xfrm>
            <a:off x="6286285" y="871948"/>
            <a:ext cx="1893380" cy="88326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t>見積もり合わせ</a:t>
            </a:r>
            <a:br>
              <a:rPr lang="en-US" altLang="ja-JP" sz="1600" dirty="0"/>
            </a:br>
            <a:r>
              <a:rPr lang="ja-JP" altLang="en-US" sz="1600" dirty="0"/>
              <a:t>により選定</a:t>
            </a:r>
            <a:br>
              <a:rPr lang="en-US" altLang="ja-JP" sz="1600" dirty="0">
                <a:solidFill>
                  <a:prstClr val="white"/>
                </a:solidFill>
                <a:latin typeface="+mj-ea"/>
              </a:rPr>
            </a:br>
            <a:r>
              <a:rPr lang="en-US" altLang="ja-JP" sz="1600" dirty="0"/>
              <a:t>【</a:t>
            </a:r>
            <a:r>
              <a:rPr lang="ja-JP" altLang="en-US" sz="1600" dirty="0"/>
              <a:t>販売事業者</a:t>
            </a:r>
            <a:r>
              <a:rPr kumimoji="1" lang="en-US" altLang="ja-JP" sz="1600" dirty="0"/>
              <a:t>】</a:t>
            </a:r>
            <a:endParaRPr kumimoji="1" lang="ja-JP" altLang="en-US" sz="1600" dirty="0"/>
          </a:p>
        </p:txBody>
      </p:sp>
      <p:sp>
        <p:nvSpPr>
          <p:cNvPr id="40" name="テキスト ボックス 39">
            <a:extLst>
              <a:ext uri="{FF2B5EF4-FFF2-40B4-BE49-F238E27FC236}">
                <a16:creationId xmlns:a16="http://schemas.microsoft.com/office/drawing/2014/main" id="{1AF036AA-7E31-433A-980E-2DB75E28CCAA}"/>
              </a:ext>
            </a:extLst>
          </p:cNvPr>
          <p:cNvSpPr txBox="1"/>
          <p:nvPr/>
        </p:nvSpPr>
        <p:spPr>
          <a:xfrm>
            <a:off x="5340314" y="3921763"/>
            <a:ext cx="3534730" cy="1815882"/>
          </a:xfrm>
          <a:prstGeom prst="rect">
            <a:avLst/>
          </a:prstGeom>
          <a:noFill/>
        </p:spPr>
        <p:txBody>
          <a:bodyPr wrap="square" rtlCol="0">
            <a:spAutoFit/>
          </a:bodyPr>
          <a:lstStyle/>
          <a:p>
            <a:pPr marL="285750" indent="-285750">
              <a:buFont typeface="Wingdings" panose="05000000000000000000" pitchFamily="2" charset="2"/>
              <a:buChar char="Ø"/>
            </a:pPr>
            <a:r>
              <a:rPr lang="ja-JP" altLang="en-US" sz="1400" dirty="0"/>
              <a:t>補助事業を</a:t>
            </a:r>
            <a:r>
              <a:rPr lang="en-US" altLang="ja-JP" sz="1400" dirty="0"/>
              <a:t>2</a:t>
            </a:r>
            <a:r>
              <a:rPr lang="ja-JP" altLang="en-US" sz="1400" dirty="0"/>
              <a:t>者以上で実施し、「共同申請者」がいるので「二号」となる。</a:t>
            </a:r>
            <a:endParaRPr kumimoji="1" lang="en-US" altLang="ja-JP" sz="1400" dirty="0"/>
          </a:p>
          <a:p>
            <a:pPr marL="285750" indent="-285750">
              <a:buFont typeface="Wingdings" panose="05000000000000000000" pitchFamily="2" charset="2"/>
              <a:buChar char="Ø"/>
            </a:pPr>
            <a:r>
              <a:rPr kumimoji="1" lang="ja-JP" altLang="en-US" sz="1400" dirty="0"/>
              <a:t>補助金は原則として設備ごとに、「代表申請者（代表事業者）」「共同申請者（共同事業者）」、それぞれへの交付となる。</a:t>
            </a:r>
          </a:p>
          <a:p>
            <a:pPr marL="285750" indent="-285750">
              <a:buFont typeface="Wingdings" panose="05000000000000000000" pitchFamily="2" charset="2"/>
              <a:buChar char="Ø"/>
            </a:pPr>
            <a:r>
              <a:rPr kumimoji="1" lang="ja-JP" altLang="en-US" sz="1400" dirty="0"/>
              <a:t>この場合、需要家は</a:t>
            </a:r>
            <a:r>
              <a:rPr kumimoji="1" lang="ja-JP" altLang="en-US" sz="1400" dirty="0">
                <a:solidFill>
                  <a:srgbClr val="FF0000"/>
                </a:solidFill>
              </a:rPr>
              <a:t>「共同申請者」</a:t>
            </a:r>
            <a:r>
              <a:rPr kumimoji="1" lang="ja-JP" altLang="en-US" sz="1400" dirty="0"/>
              <a:t>かつ</a:t>
            </a:r>
            <a:r>
              <a:rPr kumimoji="1" lang="ja-JP" altLang="en-US" sz="1400" dirty="0">
                <a:solidFill>
                  <a:schemeClr val="accent1"/>
                </a:solidFill>
              </a:rPr>
              <a:t>「共同事業者」</a:t>
            </a:r>
            <a:r>
              <a:rPr kumimoji="1" lang="ja-JP" altLang="en-US" sz="1400" dirty="0"/>
              <a:t>となる。</a:t>
            </a:r>
          </a:p>
        </p:txBody>
      </p:sp>
    </p:spTree>
    <p:extLst>
      <p:ext uri="{BB962C8B-B14F-4D97-AF65-F5344CB8AC3E}">
        <p14:creationId xmlns:p14="http://schemas.microsoft.com/office/powerpoint/2010/main" val="986253772"/>
      </p:ext>
    </p:extLst>
  </p:cSld>
  <p:clrMapOvr>
    <a:masterClrMapping/>
  </p:clrMapOvr>
</p:sld>
</file>

<file path=ppt/theme/theme1.xml><?xml version="1.0" encoding="utf-8"?>
<a:theme xmlns:a="http://schemas.openxmlformats.org/drawingml/2006/main" name="Blan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ユーザー定義 2">
      <a:majorFont>
        <a:latin typeface="Arial"/>
        <a:ea typeface="游ゴシック Medium"/>
        <a:cs typeface=""/>
      </a:majorFont>
      <a:minorFont>
        <a:latin typeface="Arial"/>
        <a:ea typeface="游ゴシック Medium"/>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プレゼンテーション1" id="{8E969926-C35E-4B9C-93F7-57A51276E4E6}" vid="{CB478695-38CA-4AB5-81A7-0DBA352C8849}"/>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blank</Template>
  <TotalTime>0</TotalTime>
  <Words>1156</Words>
  <Application>Microsoft Office PowerPoint</Application>
  <PresentationFormat>画面に合わせる (4:3)</PresentationFormat>
  <Paragraphs>137</Paragraphs>
  <Slides>8</Slides>
  <Notes>2</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8</vt:i4>
      </vt:variant>
    </vt:vector>
  </HeadingPairs>
  <TitlesOfParts>
    <vt:vector size="14" baseType="lpstr">
      <vt:lpstr>ＭＳ Ｐゴシック</vt:lpstr>
      <vt:lpstr>游ゴシック</vt:lpstr>
      <vt:lpstr>游ゴシック Medium</vt:lpstr>
      <vt:lpstr>Arial</vt:lpstr>
      <vt:lpstr>Wingdings</vt:lpstr>
      <vt:lpstr>Blank</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2020-02-06T04:56:37Z</dcterms:created>
  <dcterms:modified xsi:type="dcterms:W3CDTF">2022-02-02T00:33:34Z</dcterms:modified>
</cp:coreProperties>
</file>