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10"/>
  </p:notesMasterIdLst>
  <p:sldIdLst>
    <p:sldId id="260" r:id="rId2"/>
    <p:sldId id="277" r:id="rId3"/>
    <p:sldId id="266" r:id="rId4"/>
    <p:sldId id="263" r:id="rId5"/>
    <p:sldId id="269" r:id="rId6"/>
    <p:sldId id="267" r:id="rId7"/>
    <p:sldId id="276" r:id="rId8"/>
    <p:sldId id="275"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513" autoAdjust="0"/>
  </p:normalViewPr>
  <p:slideViewPr>
    <p:cSldViewPr>
      <p:cViewPr>
        <p:scale>
          <a:sx n="100" d="100"/>
          <a:sy n="100" d="100"/>
        </p:scale>
        <p:origin x="1896" y="366"/>
      </p:cViewPr>
      <p:guideLst>
        <p:guide orient="horz" pos="2160"/>
        <p:guide pos="2880"/>
      </p:guideLst>
    </p:cSldViewPr>
  </p:slideViewPr>
  <p:outlineViewPr>
    <p:cViewPr>
      <p:scale>
        <a:sx n="100" d="100"/>
        <a:sy n="100" d="100"/>
      </p:scale>
      <p:origin x="0" y="0"/>
    </p:cViewPr>
  </p:outlineViewPr>
  <p:notesTextViewPr>
    <p:cViewPr>
      <p:scale>
        <a:sx n="1" d="1"/>
        <a:sy n="1" d="1"/>
      </p:scale>
      <p:origin x="0" y="0"/>
    </p:cViewPr>
  </p:notesTextViewPr>
  <p:sorterViewPr>
    <p:cViewPr>
      <p:scale>
        <a:sx n="200" d="100"/>
        <a:sy n="200" d="100"/>
      </p:scale>
      <p:origin x="0" y="-2190"/>
    </p:cViewPr>
  </p:sorterViewPr>
  <p:notesViewPr>
    <p:cSldViewPr>
      <p:cViewPr varScale="1">
        <p:scale>
          <a:sx n="81" d="100"/>
          <a:sy n="81" d="100"/>
        </p:scale>
        <p:origin x="39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C2B6FD0-B7AD-434B-80A3-035F00AAA6C9}" type="datetimeFigureOut">
              <a:rPr kumimoji="1" lang="ja-JP" altLang="en-US" smtClean="0"/>
              <a:t>2022/3/30</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4B90777-FF7F-4042-8A72-6485EB623DCC}" type="slidenum">
              <a:rPr kumimoji="1" lang="ja-JP" altLang="en-US" smtClean="0"/>
              <a:t>‹#›</a:t>
            </a:fld>
            <a:endParaRPr kumimoji="1" lang="ja-JP" altLang="en-US"/>
          </a:p>
        </p:txBody>
      </p:sp>
    </p:spTree>
    <p:extLst>
      <p:ext uri="{BB962C8B-B14F-4D97-AF65-F5344CB8AC3E}">
        <p14:creationId xmlns:p14="http://schemas.microsoft.com/office/powerpoint/2010/main" val="11366456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1</a:t>
            </a:fld>
            <a:endParaRPr kumimoji="1" lang="ja-JP" altLang="en-US"/>
          </a:p>
        </p:txBody>
      </p:sp>
    </p:spTree>
    <p:extLst>
      <p:ext uri="{BB962C8B-B14F-4D97-AF65-F5344CB8AC3E}">
        <p14:creationId xmlns:p14="http://schemas.microsoft.com/office/powerpoint/2010/main" val="2294408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2</a:t>
            </a:fld>
            <a:endParaRPr kumimoji="1" lang="ja-JP" altLang="en-US"/>
          </a:p>
        </p:txBody>
      </p:sp>
    </p:spTree>
    <p:extLst>
      <p:ext uri="{BB962C8B-B14F-4D97-AF65-F5344CB8AC3E}">
        <p14:creationId xmlns:p14="http://schemas.microsoft.com/office/powerpoint/2010/main" val="2541183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47667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965DE7F-997E-4950-A9DE-65DA89772E57}"/>
              </a:ext>
            </a:extLst>
          </p:cNvPr>
          <p:cNvSpPr txBox="1"/>
          <p:nvPr userDrawn="1"/>
        </p:nvSpPr>
        <p:spPr>
          <a:xfrm>
            <a:off x="3707904" y="6150114"/>
            <a:ext cx="5472608" cy="707886"/>
          </a:xfrm>
          <a:prstGeom prst="rect">
            <a:avLst/>
          </a:prstGeom>
          <a:noFill/>
        </p:spPr>
        <p:txBody>
          <a:bodyPr wrap="square" rtlCol="0">
            <a:spAutoFit/>
          </a:bodyPr>
          <a:lstStyle/>
          <a:p>
            <a:r>
              <a:rPr kumimoji="1" lang="en-US" altLang="ja-JP" sz="800" dirty="0"/>
              <a:t>※</a:t>
            </a:r>
            <a:r>
              <a:rPr kumimoji="1" lang="ja-JP" altLang="en-US" sz="800" dirty="0"/>
              <a:t>申請時に、設備の設置場所、需要家および申請者を含む全ての補助事業者が確定していること</a:t>
            </a:r>
            <a:endParaRPr kumimoji="1" lang="en-US" altLang="ja-JP" sz="800" dirty="0"/>
          </a:p>
          <a:p>
            <a:r>
              <a:rPr kumimoji="1" lang="en-US" altLang="ja-JP" sz="800" dirty="0"/>
              <a:t>※</a:t>
            </a:r>
            <a:r>
              <a:rPr kumimoji="1" lang="ja-JP" altLang="en-US" sz="800" dirty="0"/>
              <a:t>本補助事業における「需要家」は、対象施設で太陽光発電設備の発電電力を実際に消費する主体を指している。</a:t>
            </a:r>
            <a:endParaRPr kumimoji="1" lang="en-US" altLang="ja-JP" sz="800" dirty="0"/>
          </a:p>
          <a:p>
            <a:r>
              <a:rPr kumimoji="1" lang="en-US" altLang="ja-JP" sz="800" dirty="0"/>
              <a:t>※</a:t>
            </a:r>
            <a:r>
              <a:rPr kumimoji="1" lang="ja-JP" altLang="en-US" sz="800" dirty="0"/>
              <a:t>代表申請者の変更を含め、申請後の実施体制表の変更は認められない。</a:t>
            </a:r>
            <a:endParaRPr kumimoji="1" lang="en-US" altLang="ja-JP"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dirty="0"/>
              <a:t>※</a:t>
            </a:r>
            <a:r>
              <a:rPr kumimoji="1" lang="ja-JP" altLang="en-US" sz="800" dirty="0"/>
              <a:t>補助対象設備の発注先の工事会社などは未定でも可</a:t>
            </a:r>
            <a:endParaRPr kumimoji="1" lang="en-US" altLang="ja-JP"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dirty="0"/>
              <a:t>※</a:t>
            </a:r>
            <a:r>
              <a:rPr kumimoji="1" lang="ja-JP" altLang="en-US" sz="800" dirty="0"/>
              <a:t>補助対象経費に補助事業者（代表申請者、共同申請者）の利益が含まれないこと</a:t>
            </a:r>
            <a:endParaRPr kumimoji="1" lang="en-US" altLang="ja-JP" sz="800" dirty="0"/>
          </a:p>
        </p:txBody>
      </p:sp>
      <p:sp>
        <p:nvSpPr>
          <p:cNvPr id="6" name="テキスト ボックス 5">
            <a:extLst>
              <a:ext uri="{FF2B5EF4-FFF2-40B4-BE49-F238E27FC236}">
                <a16:creationId xmlns:a16="http://schemas.microsoft.com/office/drawing/2014/main" id="{BF20F871-22BE-439F-A7B2-B799C23D5A8A}"/>
              </a:ext>
            </a:extLst>
          </p:cNvPr>
          <p:cNvSpPr txBox="1"/>
          <p:nvPr userDrawn="1"/>
        </p:nvSpPr>
        <p:spPr>
          <a:xfrm>
            <a:off x="0" y="6581001"/>
            <a:ext cx="2411760" cy="276999"/>
          </a:xfrm>
          <a:prstGeom prst="rect">
            <a:avLst/>
          </a:prstGeom>
          <a:noFill/>
        </p:spPr>
        <p:txBody>
          <a:bodyPr wrap="square" rtlCol="0">
            <a:spAutoFit/>
          </a:bodyPr>
          <a:lstStyle/>
          <a:p>
            <a:r>
              <a:rPr kumimoji="1" lang="en-US" altLang="ja-JP" sz="1200" dirty="0">
                <a:solidFill>
                  <a:schemeClr val="accent6"/>
                </a:solidFill>
              </a:rPr>
              <a:t>R3</a:t>
            </a:r>
            <a:r>
              <a:rPr kumimoji="1" lang="ja-JP" altLang="en-US" sz="1200" dirty="0">
                <a:solidFill>
                  <a:schemeClr val="accent6"/>
                </a:solidFill>
              </a:rPr>
              <a:t>補正ストレージパリティ</a:t>
            </a:r>
            <a:endParaRPr kumimoji="1" lang="en-US" altLang="ja-JP" sz="1200" dirty="0">
              <a:solidFill>
                <a:schemeClr val="accent6"/>
              </a:solidFill>
            </a:endParaRPr>
          </a:p>
        </p:txBody>
      </p:sp>
      <p:sp>
        <p:nvSpPr>
          <p:cNvPr id="7" name="テキスト ボックス 6">
            <a:extLst>
              <a:ext uri="{FF2B5EF4-FFF2-40B4-BE49-F238E27FC236}">
                <a16:creationId xmlns:a16="http://schemas.microsoft.com/office/drawing/2014/main" id="{2729791D-F1F7-4D13-AC5E-AB75F647F25F}"/>
              </a:ext>
            </a:extLst>
          </p:cNvPr>
          <p:cNvSpPr txBox="1"/>
          <p:nvPr userDrawn="1"/>
        </p:nvSpPr>
        <p:spPr>
          <a:xfrm>
            <a:off x="0" y="53670"/>
            <a:ext cx="2483768" cy="369332"/>
          </a:xfrm>
          <a:prstGeom prst="rect">
            <a:avLst/>
          </a:prstGeom>
          <a:noFill/>
        </p:spPr>
        <p:txBody>
          <a:bodyPr wrap="square" rtlCol="0">
            <a:spAutoFit/>
          </a:bodyPr>
          <a:lstStyle/>
          <a:p>
            <a:r>
              <a:rPr lang="ja-JP" altLang="en-US" b="1" dirty="0"/>
              <a:t>補助事業の実施体制表</a:t>
            </a:r>
          </a:p>
        </p:txBody>
      </p:sp>
    </p:spTree>
    <p:extLst>
      <p:ext uri="{BB962C8B-B14F-4D97-AF65-F5344CB8AC3E}">
        <p14:creationId xmlns:p14="http://schemas.microsoft.com/office/powerpoint/2010/main" val="55573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94747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92696"/>
            <a:ext cx="2057400" cy="554461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92696"/>
            <a:ext cx="6019800" cy="554461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54847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8490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1265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654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p:cNvSpPr>
            <a:spLocks noGrp="1"/>
          </p:cNvSpPr>
          <p:nvPr>
            <p:ph sz="half" idx="2"/>
          </p:nvPr>
        </p:nvSpPr>
        <p:spPr>
          <a:xfrm>
            <a:off x="4648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39305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4626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28602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p:cNvSpPr>
            <a:spLocks noGrp="1"/>
          </p:cNvSpPr>
          <p:nvPr>
            <p:ph type="body" sz="quarter" idx="3"/>
          </p:nvPr>
        </p:nvSpPr>
        <p:spPr>
          <a:xfrm>
            <a:off x="4645025" y="164626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28602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209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06852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4704"/>
            <a:ext cx="3008313" cy="93610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764704"/>
            <a:ext cx="5111750" cy="54930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p:cNvSpPr>
            <a:spLocks noGrp="1"/>
          </p:cNvSpPr>
          <p:nvPr>
            <p:ph type="body" sz="half" idx="2"/>
          </p:nvPr>
        </p:nvSpPr>
        <p:spPr>
          <a:xfrm>
            <a:off x="457200" y="1700808"/>
            <a:ext cx="3008313" cy="45569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0745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93772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74989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792288" y="55044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2022/3/30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0535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548680"/>
            <a:ext cx="8229600" cy="100811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28801"/>
            <a:ext cx="8229600" cy="460851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2C444-BB06-409A-9E3D-F95E97D66907}" type="datetimeFigureOut">
              <a:rPr kumimoji="1" lang="ja-JP" altLang="en-US" smtClean="0"/>
              <a:t>2022/3/30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8950382"/>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B1128FB-9850-40B6-A110-53AF11952310}"/>
              </a:ext>
            </a:extLst>
          </p:cNvPr>
          <p:cNvSpPr txBox="1"/>
          <p:nvPr/>
        </p:nvSpPr>
        <p:spPr>
          <a:xfrm>
            <a:off x="323528" y="548680"/>
            <a:ext cx="569387" cy="369332"/>
          </a:xfrm>
          <a:prstGeom prst="rect">
            <a:avLst/>
          </a:prstGeom>
          <a:solidFill>
            <a:srgbClr val="FF0000"/>
          </a:solidFill>
        </p:spPr>
        <p:txBody>
          <a:bodyPr wrap="none" rtlCol="0">
            <a:spAutoFit/>
          </a:bodyPr>
          <a:lstStyle/>
          <a:p>
            <a:r>
              <a:rPr kumimoji="1" lang="ja-JP" altLang="en-US" dirty="0"/>
              <a:t>　号</a:t>
            </a:r>
          </a:p>
        </p:txBody>
      </p:sp>
    </p:spTree>
    <p:extLst>
      <p:ext uri="{BB962C8B-B14F-4D97-AF65-F5344CB8AC3E}">
        <p14:creationId xmlns:p14="http://schemas.microsoft.com/office/powerpoint/2010/main" val="945617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6">
            <a:extLst>
              <a:ext uri="{FF2B5EF4-FFF2-40B4-BE49-F238E27FC236}">
                <a16:creationId xmlns:a16="http://schemas.microsoft.com/office/drawing/2014/main" id="{11954A3F-B101-40B6-A7EC-85F514212CC2}"/>
              </a:ext>
            </a:extLst>
          </p:cNvPr>
          <p:cNvSpPr/>
          <p:nvPr/>
        </p:nvSpPr>
        <p:spPr>
          <a:xfrm>
            <a:off x="910005" y="2861960"/>
            <a:ext cx="3729343" cy="916316"/>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2" name="テキスト ボックス 11">
            <a:extLst>
              <a:ext uri="{FF2B5EF4-FFF2-40B4-BE49-F238E27FC236}">
                <a16:creationId xmlns:a16="http://schemas.microsoft.com/office/drawing/2014/main" id="{F03E6DD8-834E-4243-BEB6-FF87B1E48D21}"/>
              </a:ext>
            </a:extLst>
          </p:cNvPr>
          <p:cNvSpPr txBox="1"/>
          <p:nvPr/>
        </p:nvSpPr>
        <p:spPr>
          <a:xfrm>
            <a:off x="4932494" y="2996952"/>
            <a:ext cx="3729342" cy="646331"/>
          </a:xfrm>
          <a:prstGeom prst="rect">
            <a:avLst/>
          </a:prstGeom>
          <a:noFill/>
        </p:spPr>
        <p:txBody>
          <a:bodyPr wrap="square" rtlCol="0">
            <a:spAutoFit/>
          </a:bodyPr>
          <a:lstStyle/>
          <a:p>
            <a:r>
              <a:rPr lang="ja-JP" altLang="en-US" sz="1800" dirty="0">
                <a:solidFill>
                  <a:srgbClr val="FF0000"/>
                </a:solidFill>
              </a:rPr>
              <a:t>「代表申請者」「共同申請者」</a:t>
            </a:r>
            <a:r>
              <a:rPr kumimoji="1" lang="ja-JP" altLang="en-US" dirty="0">
                <a:solidFill>
                  <a:srgbClr val="FF0000"/>
                </a:solidFill>
              </a:rPr>
              <a:t>を赤色の点線で囲むこと</a:t>
            </a:r>
            <a:endParaRPr kumimoji="1" lang="en-US" altLang="ja-JP" dirty="0">
              <a:solidFill>
                <a:srgbClr val="FF0000"/>
              </a:solidFill>
            </a:endParaRPr>
          </a:p>
        </p:txBody>
      </p:sp>
      <p:sp>
        <p:nvSpPr>
          <p:cNvPr id="17" name="テキスト ボックス 16">
            <a:extLst>
              <a:ext uri="{FF2B5EF4-FFF2-40B4-BE49-F238E27FC236}">
                <a16:creationId xmlns:a16="http://schemas.microsoft.com/office/drawing/2014/main" id="{55E2715A-A083-42F3-B385-51505AA5990F}"/>
              </a:ext>
            </a:extLst>
          </p:cNvPr>
          <p:cNvSpPr txBox="1"/>
          <p:nvPr/>
        </p:nvSpPr>
        <p:spPr>
          <a:xfrm>
            <a:off x="148551" y="768750"/>
            <a:ext cx="8143581" cy="18158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補助事業を</a:t>
            </a:r>
            <a:r>
              <a:rPr lang="en-US" altLang="ja-JP" sz="1600" dirty="0"/>
              <a:t>2</a:t>
            </a:r>
            <a:r>
              <a:rPr lang="ja-JP" altLang="en-US" sz="1600" dirty="0"/>
              <a:t>者以上で実施する場合</a:t>
            </a:r>
            <a:r>
              <a:rPr lang="en-US" altLang="ja-JP" sz="1600" dirty="0"/>
              <a:t>】</a:t>
            </a:r>
            <a:r>
              <a:rPr lang="ja-JP" altLang="en-US" sz="1600" dirty="0"/>
              <a:t>補助金の交付の対象になり得る事業者のうち、</a:t>
            </a:r>
            <a:r>
              <a:rPr lang="ja-JP" altLang="en-US" sz="1600" dirty="0">
                <a:solidFill>
                  <a:srgbClr val="FF0000"/>
                </a:solidFill>
              </a:rPr>
              <a:t>補助金の交付を受ける事業者を代表申請者とし、それ以外の事業者を共同申請者とすること</a:t>
            </a:r>
            <a:r>
              <a:rPr lang="ja-JP" altLang="en-US" sz="1600" dirty="0"/>
              <a:t>（申請後の変更は不可）。この場合、</a:t>
            </a:r>
            <a:r>
              <a:rPr lang="ja-JP" altLang="en-US" sz="1600" dirty="0">
                <a:solidFill>
                  <a:schemeClr val="accent1"/>
                </a:solidFill>
              </a:rPr>
              <a:t>需要家は共同事業者とすること</a:t>
            </a:r>
            <a:endParaRPr lang="en-US" altLang="ja-JP" sz="1600" dirty="0">
              <a:solidFill>
                <a:schemeClr val="accent1"/>
              </a:solidFil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「オンサイト</a:t>
            </a:r>
            <a:r>
              <a:rPr lang="en-US" altLang="ja-JP" sz="1600" dirty="0"/>
              <a:t>PPA</a:t>
            </a:r>
            <a:r>
              <a:rPr lang="ja-JP" altLang="en-US" sz="1600" dirty="0"/>
              <a:t>モデル」または「リースモデル」の申請で、補助事業を</a:t>
            </a:r>
            <a:r>
              <a:rPr lang="en-US" altLang="ja-JP" sz="1600" dirty="0"/>
              <a:t>2</a:t>
            </a:r>
            <a:r>
              <a:rPr lang="ja-JP" altLang="en-US" sz="1600" dirty="0"/>
              <a:t>者以上で実施する場合</a:t>
            </a:r>
            <a:r>
              <a:rPr lang="en-US" altLang="ja-JP" sz="1600" dirty="0"/>
              <a:t>】</a:t>
            </a:r>
            <a:r>
              <a:rPr kumimoji="1" lang="ja-JP" altLang="en-US" sz="1600" dirty="0"/>
              <a:t>交付規程第</a:t>
            </a:r>
            <a:r>
              <a:rPr kumimoji="1" lang="en-US" altLang="ja-JP" sz="1600" dirty="0"/>
              <a:t>3</a:t>
            </a:r>
            <a:r>
              <a:rPr kumimoji="1" lang="ja-JP" altLang="en-US" sz="1600" dirty="0"/>
              <a:t>条第</a:t>
            </a:r>
            <a:r>
              <a:rPr kumimoji="1" lang="en-US" altLang="ja-JP" sz="1600" dirty="0"/>
              <a:t>3</a:t>
            </a:r>
            <a:r>
              <a:rPr kumimoji="1" lang="ja-JP" altLang="en-US" sz="1600" dirty="0"/>
              <a:t>項に基づき、</a:t>
            </a:r>
            <a:r>
              <a:rPr lang="ja-JP" altLang="en-US" sz="1600" dirty="0">
                <a:solidFill>
                  <a:srgbClr val="FF0000"/>
                </a:solidFill>
              </a:rPr>
              <a:t>「共同申請者」</a:t>
            </a:r>
            <a:r>
              <a:rPr kumimoji="1" lang="ja-JP" altLang="en-US" sz="1600" dirty="0"/>
              <a:t>がいる場合は「二号」、それ以外の場合は 「一号」で申請すること</a:t>
            </a:r>
            <a:endParaRPr lang="en-US" altLang="ja-JP" sz="1600"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600" dirty="0"/>
              <a:t>「二号」の場合、</a:t>
            </a:r>
            <a:r>
              <a:rPr lang="ja-JP" altLang="en-US" sz="1600" dirty="0"/>
              <a:t> </a:t>
            </a:r>
            <a:r>
              <a:rPr lang="ja-JP" altLang="en-US" sz="1600" dirty="0">
                <a:solidFill>
                  <a:srgbClr val="FF0000"/>
                </a:solidFill>
              </a:rPr>
              <a:t>「代表申請者」「共同申請者」のどちらも「代表事業者」になる。</a:t>
            </a:r>
            <a:endParaRPr kumimoji="1" lang="ja-JP" altLang="en-US" sz="1600" dirty="0">
              <a:solidFill>
                <a:srgbClr val="FF0000"/>
              </a:solidFill>
            </a:endParaRPr>
          </a:p>
        </p:txBody>
      </p:sp>
      <p:sp>
        <p:nvSpPr>
          <p:cNvPr id="7" name="角丸四角形 6">
            <a:extLst>
              <a:ext uri="{FF2B5EF4-FFF2-40B4-BE49-F238E27FC236}">
                <a16:creationId xmlns:a16="http://schemas.microsoft.com/office/drawing/2014/main" id="{6354633E-152A-4629-9AFA-7B55F99D0B2A}"/>
              </a:ext>
            </a:extLst>
          </p:cNvPr>
          <p:cNvSpPr/>
          <p:nvPr/>
        </p:nvSpPr>
        <p:spPr>
          <a:xfrm>
            <a:off x="910005" y="4273368"/>
            <a:ext cx="3729343" cy="1008112"/>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8" name="テキスト ボックス 7">
            <a:extLst>
              <a:ext uri="{FF2B5EF4-FFF2-40B4-BE49-F238E27FC236}">
                <a16:creationId xmlns:a16="http://schemas.microsoft.com/office/drawing/2014/main" id="{040C4456-06F8-4AF5-89F4-C30C3BFB6690}"/>
              </a:ext>
            </a:extLst>
          </p:cNvPr>
          <p:cNvSpPr txBox="1"/>
          <p:nvPr/>
        </p:nvSpPr>
        <p:spPr>
          <a:xfrm>
            <a:off x="4932494" y="4454258"/>
            <a:ext cx="3301501" cy="646331"/>
          </a:xfrm>
          <a:prstGeom prst="rect">
            <a:avLst/>
          </a:prstGeom>
          <a:noFill/>
        </p:spPr>
        <p:txBody>
          <a:bodyPr wrap="square" rtlCol="0">
            <a:spAutoFit/>
          </a:bodyPr>
          <a:lstStyle/>
          <a:p>
            <a:r>
              <a:rPr lang="ja-JP" altLang="en-US" sz="1800" dirty="0">
                <a:solidFill>
                  <a:schemeClr val="accent1"/>
                </a:solidFill>
              </a:rPr>
              <a:t>「共同事業者」（需要家）</a:t>
            </a:r>
            <a:r>
              <a:rPr kumimoji="1" lang="ja-JP" altLang="en-US" dirty="0">
                <a:solidFill>
                  <a:schemeClr val="accent1"/>
                </a:solidFill>
              </a:rPr>
              <a:t>を青色の点線で囲むこと</a:t>
            </a:r>
            <a:endParaRPr kumimoji="1" lang="en-US" altLang="ja-JP" dirty="0">
              <a:solidFill>
                <a:schemeClr val="accent1"/>
              </a:solidFill>
            </a:endParaRPr>
          </a:p>
        </p:txBody>
      </p:sp>
      <p:sp>
        <p:nvSpPr>
          <p:cNvPr id="9" name="テキスト ボックス 8">
            <a:extLst>
              <a:ext uri="{FF2B5EF4-FFF2-40B4-BE49-F238E27FC236}">
                <a16:creationId xmlns:a16="http://schemas.microsoft.com/office/drawing/2014/main" id="{7158305D-5F99-4876-9EB7-115C2F747EBB}"/>
              </a:ext>
            </a:extLst>
          </p:cNvPr>
          <p:cNvSpPr txBox="1"/>
          <p:nvPr/>
        </p:nvSpPr>
        <p:spPr>
          <a:xfrm>
            <a:off x="7452320" y="44624"/>
            <a:ext cx="646331" cy="369332"/>
          </a:xfrm>
          <a:prstGeom prst="rect">
            <a:avLst/>
          </a:prstGeom>
          <a:solidFill>
            <a:srgbClr val="FF0000"/>
          </a:solidFill>
        </p:spPr>
        <p:txBody>
          <a:bodyPr wrap="square" rtlCol="0">
            <a:spAutoFit/>
          </a:bodyPr>
          <a:lstStyle/>
          <a:p>
            <a:r>
              <a:rPr kumimoji="1" lang="ja-JP" altLang="en-US" dirty="0"/>
              <a:t>一号</a:t>
            </a:r>
          </a:p>
        </p:txBody>
      </p:sp>
      <p:sp>
        <p:nvSpPr>
          <p:cNvPr id="10" name="テキスト ボックス 9">
            <a:extLst>
              <a:ext uri="{FF2B5EF4-FFF2-40B4-BE49-F238E27FC236}">
                <a16:creationId xmlns:a16="http://schemas.microsoft.com/office/drawing/2014/main" id="{BAA0A1A4-2727-4792-8CF2-A27BC3C73C15}"/>
              </a:ext>
            </a:extLst>
          </p:cNvPr>
          <p:cNvSpPr txBox="1"/>
          <p:nvPr/>
        </p:nvSpPr>
        <p:spPr>
          <a:xfrm>
            <a:off x="8316416" y="43299"/>
            <a:ext cx="646331" cy="369332"/>
          </a:xfrm>
          <a:prstGeom prst="rect">
            <a:avLst/>
          </a:prstGeom>
          <a:solidFill>
            <a:srgbClr val="FF0000"/>
          </a:solidFill>
        </p:spPr>
        <p:txBody>
          <a:bodyPr wrap="square" rtlCol="0">
            <a:spAutoFit/>
          </a:bodyPr>
          <a:lstStyle/>
          <a:p>
            <a:r>
              <a:rPr kumimoji="1" lang="ja-JP" altLang="en-US" dirty="0"/>
              <a:t>二号</a:t>
            </a:r>
          </a:p>
        </p:txBody>
      </p:sp>
      <p:sp>
        <p:nvSpPr>
          <p:cNvPr id="11" name="テキスト ボックス 10">
            <a:extLst>
              <a:ext uri="{FF2B5EF4-FFF2-40B4-BE49-F238E27FC236}">
                <a16:creationId xmlns:a16="http://schemas.microsoft.com/office/drawing/2014/main" id="{2026C6C4-22F3-4682-A0A5-70CB9A07C7C7}"/>
              </a:ext>
            </a:extLst>
          </p:cNvPr>
          <p:cNvSpPr txBox="1"/>
          <p:nvPr/>
        </p:nvSpPr>
        <p:spPr>
          <a:xfrm>
            <a:off x="2411759" y="57953"/>
            <a:ext cx="5112569" cy="338554"/>
          </a:xfrm>
          <a:prstGeom prst="rect">
            <a:avLst/>
          </a:prstGeom>
          <a:noFill/>
        </p:spPr>
        <p:txBody>
          <a:bodyPr wrap="square" rtlCol="0">
            <a:spAutoFit/>
          </a:bodyPr>
          <a:lstStyle/>
          <a:p>
            <a:r>
              <a:rPr lang="en-US" altLang="ja-JP" sz="1600" dirty="0">
                <a:solidFill>
                  <a:srgbClr val="FF0000"/>
                </a:solidFill>
              </a:rPr>
              <a:t>※</a:t>
            </a:r>
            <a:r>
              <a:rPr lang="ja-JP" altLang="en-US" sz="1600" dirty="0">
                <a:solidFill>
                  <a:srgbClr val="FF0000"/>
                </a:solidFill>
              </a:rPr>
              <a:t>提出書類では</a:t>
            </a:r>
            <a:r>
              <a:rPr lang="en-US" altLang="ja-JP" sz="1600" dirty="0">
                <a:solidFill>
                  <a:srgbClr val="FF0000"/>
                </a:solidFill>
              </a:rPr>
              <a:t>2</a:t>
            </a:r>
            <a:r>
              <a:rPr lang="ja-JP" altLang="en-US" sz="1600" dirty="0">
                <a:solidFill>
                  <a:srgbClr val="FF0000"/>
                </a:solidFill>
              </a:rPr>
              <a:t>枚目以降のスライドは削除すること</a:t>
            </a:r>
            <a:endParaRPr kumimoji="1" lang="ja-JP" altLang="en-US" sz="1600" dirty="0">
              <a:solidFill>
                <a:srgbClr val="FF0000"/>
              </a:solidFill>
            </a:endParaRPr>
          </a:p>
        </p:txBody>
      </p:sp>
    </p:spTree>
    <p:extLst>
      <p:ext uri="{BB962C8B-B14F-4D97-AF65-F5344CB8AC3E}">
        <p14:creationId xmlns:p14="http://schemas.microsoft.com/office/powerpoint/2010/main" val="351704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86885" y="2839865"/>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273600" y="2859029"/>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545692" y="3009121"/>
            <a:ext cx="629247"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766740" y="3118023"/>
            <a:ext cx="1541298"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060548" y="1434898"/>
            <a:ext cx="484253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endParaRPr lang="en-US" altLang="ja-JP" dirty="0"/>
          </a:p>
          <a:p>
            <a:pPr algn="ctr"/>
            <a:r>
              <a:rPr kumimoji="1" lang="en-US" altLang="ja-JP" dirty="0"/>
              <a:t>【</a:t>
            </a:r>
            <a:r>
              <a:rPr kumimoji="1" lang="ja-JP" altLang="en-US" dirty="0"/>
              <a:t>施設の所有者／設備の所有者／需要家</a:t>
            </a:r>
            <a:r>
              <a:rPr kumimoji="1" lang="en-US" altLang="ja-JP" dirty="0"/>
              <a:t>】</a:t>
            </a:r>
          </a:p>
          <a:p>
            <a:pPr algn="ctr"/>
            <a:r>
              <a:rPr kumimoji="1" lang="ja-JP" altLang="en-US" dirty="0">
                <a:solidFill>
                  <a:srgbClr val="FF0000"/>
                </a:solidFill>
              </a:rPr>
              <a:t>代表申請者</a:t>
            </a:r>
          </a:p>
        </p:txBody>
      </p:sp>
      <p:sp>
        <p:nvSpPr>
          <p:cNvPr id="12" name="角丸四角形 11"/>
          <p:cNvSpPr/>
          <p:nvPr/>
        </p:nvSpPr>
        <p:spPr>
          <a:xfrm>
            <a:off x="1907704" y="1263569"/>
            <a:ext cx="5175748" cy="1490754"/>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411759" y="57953"/>
            <a:ext cx="6546009" cy="369332"/>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「自己所有」</a:t>
            </a:r>
            <a:r>
              <a:rPr lang="en-US" altLang="ja-JP" sz="1800" dirty="0">
                <a:solidFill>
                  <a:srgbClr val="FF0000"/>
                </a:solidFill>
              </a:rPr>
              <a:t>(</a:t>
            </a:r>
            <a:r>
              <a:rPr lang="ja-JP" altLang="en-US" sz="1800" dirty="0">
                <a:solidFill>
                  <a:srgbClr val="FF0000"/>
                </a:solidFill>
              </a:rPr>
              <a:t>設備の買い取り</a:t>
            </a:r>
            <a:r>
              <a:rPr lang="en-US" altLang="ja-JP" sz="1800" dirty="0">
                <a:solidFill>
                  <a:srgbClr val="FF0000"/>
                </a:solidFill>
              </a:rPr>
              <a:t>) </a:t>
            </a:r>
            <a:r>
              <a:rPr lang="ja-JP" altLang="en-US" sz="1800" dirty="0">
                <a:solidFill>
                  <a:srgbClr val="FF0000"/>
                </a:solidFill>
              </a:rPr>
              <a:t>で太陽光発電設備を導入</a:t>
            </a:r>
            <a:endParaRPr kumimoji="1" lang="ja-JP" altLang="en-US" sz="1800" dirty="0">
              <a:solidFill>
                <a:srgbClr val="FF0000"/>
              </a:solidFill>
            </a:endParaRPr>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79512" y="578881"/>
            <a:ext cx="7884368" cy="523220"/>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「施設の所有者」と「設備の所有者」と「設備の使用者 </a:t>
            </a:r>
            <a:r>
              <a:rPr lang="en-US" altLang="ja-JP" sz="1400" dirty="0"/>
              <a:t>(</a:t>
            </a:r>
            <a:r>
              <a:rPr lang="ja-JP" altLang="en-US" sz="1400" dirty="0"/>
              <a:t>需要家</a:t>
            </a:r>
            <a:r>
              <a:rPr lang="en-US" altLang="ja-JP" sz="1400" dirty="0"/>
              <a:t>)</a:t>
            </a:r>
            <a:r>
              <a:rPr lang="ja-JP" altLang="en-US" sz="1400" dirty="0"/>
              <a:t>」が同一であることを想定</a:t>
            </a:r>
            <a:endParaRPr lang="en-US" altLang="ja-JP" sz="1400" dirty="0"/>
          </a:p>
          <a:p>
            <a:pPr marL="285750" indent="-285750">
              <a:buFont typeface="Wingdings" panose="05000000000000000000" pitchFamily="2" charset="2"/>
              <a:buChar char="Ø"/>
            </a:pPr>
            <a:r>
              <a:rPr lang="ja-JP" altLang="en-US" sz="1400" dirty="0"/>
              <a:t>以下のパターンは「</a:t>
            </a:r>
            <a:r>
              <a:rPr kumimoji="1" lang="ja-JP" altLang="en-US" sz="1400" dirty="0"/>
              <a:t>代表申請者</a:t>
            </a:r>
            <a:r>
              <a:rPr lang="ja-JP" altLang="en-US" sz="1400" dirty="0"/>
              <a:t>」のみのため、「一号」または「二号」を選択しないこと</a:t>
            </a:r>
            <a:endParaRPr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91880" y="3896041"/>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見積もり合わせ</a:t>
            </a:r>
            <a:br>
              <a:rPr lang="en-US" altLang="ja-JP" dirty="0"/>
            </a:br>
            <a:r>
              <a:rPr lang="ja-JP" altLang="en-US" dirty="0"/>
              <a:t>により選定</a:t>
            </a:r>
            <a:br>
              <a:rPr lang="en-US" altLang="ja-JP" dirty="0">
                <a:solidFill>
                  <a:prstClr val="white"/>
                </a:solidFill>
                <a:latin typeface="+mj-ea"/>
              </a:rPr>
            </a:br>
            <a:r>
              <a:rPr lang="en-US" altLang="ja-JP" dirty="0"/>
              <a:t>【</a:t>
            </a:r>
            <a:r>
              <a:rPr lang="ja-JP" altLang="en-US" dirty="0"/>
              <a:t>工事会社</a:t>
            </a:r>
            <a:r>
              <a:rPr kumimoji="1" lang="en-US" altLang="ja-JP" dirty="0"/>
              <a:t>】</a:t>
            </a:r>
            <a:endParaRPr kumimoji="1" lang="ja-JP" altLang="en-US" dirty="0"/>
          </a:p>
        </p:txBody>
      </p:sp>
    </p:spTree>
    <p:extLst>
      <p:ext uri="{BB962C8B-B14F-4D97-AF65-F5344CB8AC3E}">
        <p14:creationId xmlns:p14="http://schemas.microsoft.com/office/powerpoint/2010/main" val="3400844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19353" y="2639387"/>
            <a:ext cx="313081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3168170" y="640152"/>
            <a:ext cx="263660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4916" y="1571423"/>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249395" y="1590587"/>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2699796" y="1862853"/>
            <a:ext cx="1574835" cy="276999"/>
          </a:xfrm>
          <a:prstGeom prst="rect">
            <a:avLst/>
          </a:prstGeom>
          <a:noFill/>
        </p:spPr>
        <p:txBody>
          <a:bodyPr wrap="square" rtlCol="0">
            <a:spAutoFit/>
          </a:bodyPr>
          <a:lstStyle/>
          <a:p>
            <a:r>
              <a:rPr lang="ja-JP" altLang="en-US" sz="1200" dirty="0"/>
              <a:t>サービス料金の</a:t>
            </a:r>
            <a:r>
              <a:rPr kumimoji="1" lang="ja-JP" altLang="en-US" sz="1200" dirty="0"/>
              <a:t>支払</a:t>
            </a:r>
          </a:p>
        </p:txBody>
      </p:sp>
      <p:sp>
        <p:nvSpPr>
          <p:cNvPr id="20" name="テキスト ボックス 19">
            <a:extLst>
              <a:ext uri="{FF2B5EF4-FFF2-40B4-BE49-F238E27FC236}">
                <a16:creationId xmlns:a16="http://schemas.microsoft.com/office/drawing/2014/main" id="{F989AD8C-9314-452F-BC4B-29FC258670A4}"/>
              </a:ext>
            </a:extLst>
          </p:cNvPr>
          <p:cNvSpPr txBox="1"/>
          <p:nvPr/>
        </p:nvSpPr>
        <p:spPr>
          <a:xfrm>
            <a:off x="4784055" y="1842832"/>
            <a:ext cx="1129066" cy="307777"/>
          </a:xfrm>
          <a:prstGeom prst="rect">
            <a:avLst/>
          </a:prstGeom>
          <a:noFill/>
        </p:spPr>
        <p:txBody>
          <a:bodyPr wrap="square" rtlCol="0">
            <a:spAutoFit/>
          </a:bodyPr>
          <a:lstStyle/>
          <a:p>
            <a:r>
              <a:rPr lang="ja-JP" altLang="en-US" sz="1400" dirty="0"/>
              <a:t>電力供給</a:t>
            </a:r>
            <a:endParaRPr lang="en-US" altLang="ja-JP" sz="1400" dirty="0"/>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777068" y="361227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63783" y="3631435"/>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635896" y="3782709"/>
            <a:ext cx="668906"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78179" y="3882056"/>
            <a:ext cx="1480546"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68268" y="52566"/>
            <a:ext cx="5760639" cy="369332"/>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「オンサイト</a:t>
            </a:r>
            <a:r>
              <a:rPr lang="en-US" altLang="ja-JP" sz="1800" dirty="0">
                <a:solidFill>
                  <a:srgbClr val="FF0000"/>
                </a:solidFill>
              </a:rPr>
              <a:t>PPA</a:t>
            </a:r>
            <a:r>
              <a:rPr lang="ja-JP" altLang="en-US" sz="1800" dirty="0">
                <a:solidFill>
                  <a:srgbClr val="FF0000"/>
                </a:solidFill>
              </a:rPr>
              <a:t>モデル」で太陽光発電設備を導入</a:t>
            </a:r>
            <a:endParaRPr kumimoji="1" lang="ja-JP" altLang="en-US" sz="1800" dirty="0">
              <a:solidFill>
                <a:srgbClr val="FF0000"/>
              </a:solidFill>
            </a:endParaRPr>
          </a:p>
        </p:txBody>
      </p:sp>
      <p:grpSp>
        <p:nvGrpSpPr>
          <p:cNvPr id="13" name="グループ化 12"/>
          <p:cNvGrpSpPr/>
          <p:nvPr/>
        </p:nvGrpSpPr>
        <p:grpSpPr>
          <a:xfrm>
            <a:off x="6122351" y="1061508"/>
            <a:ext cx="534658" cy="2031364"/>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6494474" y="1919776"/>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7" name="角丸四角形 6"/>
          <p:cNvSpPr/>
          <p:nvPr/>
        </p:nvSpPr>
        <p:spPr>
          <a:xfrm>
            <a:off x="2915821" y="2477134"/>
            <a:ext cx="3324114" cy="115429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21" name="テキスト ボックス 20">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27" name="角丸四角形 6">
            <a:extLst>
              <a:ext uri="{FF2B5EF4-FFF2-40B4-BE49-F238E27FC236}">
                <a16:creationId xmlns:a16="http://schemas.microsoft.com/office/drawing/2014/main" id="{6FBA83B8-EBDE-49AA-88E4-B3292C8F7B10}"/>
              </a:ext>
            </a:extLst>
          </p:cNvPr>
          <p:cNvSpPr/>
          <p:nvPr/>
        </p:nvSpPr>
        <p:spPr>
          <a:xfrm>
            <a:off x="3059831" y="538076"/>
            <a:ext cx="2853289"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34DA08B2-9B43-4F5B-A829-5FF781C5CA4E}"/>
              </a:ext>
            </a:extLst>
          </p:cNvPr>
          <p:cNvSpPr txBox="1"/>
          <p:nvPr/>
        </p:nvSpPr>
        <p:spPr>
          <a:xfrm>
            <a:off x="118947" y="2348880"/>
            <a:ext cx="2717821" cy="138499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
        <p:nvSpPr>
          <p:cNvPr id="29" name="正方形/長方形 28">
            <a:extLst>
              <a:ext uri="{FF2B5EF4-FFF2-40B4-BE49-F238E27FC236}">
                <a16:creationId xmlns:a16="http://schemas.microsoft.com/office/drawing/2014/main" id="{8DD9C123-8659-4DCC-A7DA-01E0B8ED2908}"/>
              </a:ext>
            </a:extLst>
          </p:cNvPr>
          <p:cNvSpPr/>
          <p:nvPr/>
        </p:nvSpPr>
        <p:spPr>
          <a:xfrm>
            <a:off x="3639094" y="4604321"/>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Tree>
    <p:extLst>
      <p:ext uri="{BB962C8B-B14F-4D97-AF65-F5344CB8AC3E}">
        <p14:creationId xmlns:p14="http://schemas.microsoft.com/office/powerpoint/2010/main" val="95546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127643" y="2845367"/>
            <a:ext cx="311915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リース事業者：</a:t>
            </a: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2273897" y="710046"/>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6" name="正方形/長方形 15">
            <a:extLst>
              <a:ext uri="{FF2B5EF4-FFF2-40B4-BE49-F238E27FC236}">
                <a16:creationId xmlns:a16="http://schemas.microsoft.com/office/drawing/2014/main" id="{A53FD9F4-5AF4-466C-AF45-7B9F6D7AA660}"/>
              </a:ext>
            </a:extLst>
          </p:cNvPr>
          <p:cNvSpPr/>
          <p:nvPr/>
        </p:nvSpPr>
        <p:spPr>
          <a:xfrm>
            <a:off x="2744649" y="497650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H="1" flipV="1">
            <a:off x="5146092" y="1398223"/>
            <a:ext cx="1883595" cy="1138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327905" y="189999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1835696" y="2160573"/>
            <a:ext cx="1543276" cy="276999"/>
          </a:xfrm>
          <a:prstGeom prst="rect">
            <a:avLst/>
          </a:prstGeom>
          <a:noFill/>
        </p:spPr>
        <p:txBody>
          <a:bodyPr wrap="square" rtlCol="0">
            <a:spAutoFit/>
          </a:bodyPr>
          <a:lstStyle/>
          <a:p>
            <a:r>
              <a:rPr lang="ja-JP" altLang="en-US" sz="1200" dirty="0"/>
              <a:t>リース料金の</a:t>
            </a:r>
            <a:r>
              <a:rPr kumimoji="1" lang="ja-JP" altLang="en-US" sz="12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776224" y="4054952"/>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334640" y="405495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771801" y="4293477"/>
            <a:ext cx="607172"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787525" y="4414168"/>
            <a:ext cx="1701008"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5287758" y="2053951"/>
            <a:ext cx="1074021" cy="307777"/>
          </a:xfrm>
          <a:prstGeom prst="rect">
            <a:avLst/>
          </a:prstGeom>
          <a:noFill/>
        </p:spPr>
        <p:txBody>
          <a:bodyPr wrap="square" rtlCol="0">
            <a:spAutoFit/>
          </a:bodyPr>
          <a:lstStyle/>
          <a:p>
            <a:r>
              <a:rPr lang="ja-JP" altLang="en-US" sz="1400" dirty="0"/>
              <a:t>保守管理</a:t>
            </a:r>
            <a:endParaRPr lang="en-US" altLang="ja-JP" sz="1400" dirty="0"/>
          </a:p>
        </p:txBody>
      </p:sp>
      <p:sp>
        <p:nvSpPr>
          <p:cNvPr id="20" name="正方形/長方形 19">
            <a:extLst>
              <a:ext uri="{FF2B5EF4-FFF2-40B4-BE49-F238E27FC236}">
                <a16:creationId xmlns:a16="http://schemas.microsoft.com/office/drawing/2014/main" id="{2AE5D1C4-54A5-4B21-A8B8-DAE1A1441E15}"/>
              </a:ext>
            </a:extLst>
          </p:cNvPr>
          <p:cNvSpPr/>
          <p:nvPr/>
        </p:nvSpPr>
        <p:spPr>
          <a:xfrm>
            <a:off x="6739006" y="2610097"/>
            <a:ext cx="1765770" cy="949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endParaRPr lang="en-US" altLang="ja-JP" sz="1600" dirty="0"/>
          </a:p>
          <a:p>
            <a:pPr algn="ctr"/>
            <a:r>
              <a:rPr kumimoji="1" lang="en-US" altLang="ja-JP" sz="1600" dirty="0"/>
              <a:t>【</a:t>
            </a:r>
            <a:r>
              <a:rPr kumimoji="1" lang="ja-JP" altLang="en-US" sz="1600" dirty="0"/>
              <a:t>保守管理</a:t>
            </a:r>
            <a:r>
              <a:rPr kumimoji="1" lang="en-US" altLang="ja-JP" sz="1600" dirty="0"/>
              <a:t>】</a:t>
            </a:r>
            <a:endParaRPr kumimoji="1" lang="ja-JP" altLang="en-US" sz="1600" dirty="0"/>
          </a:p>
        </p:txBody>
      </p:sp>
      <p:cxnSp>
        <p:nvCxnSpPr>
          <p:cNvPr id="30" name="直線矢印コネクタ 29">
            <a:extLst>
              <a:ext uri="{FF2B5EF4-FFF2-40B4-BE49-F238E27FC236}">
                <a16:creationId xmlns:a16="http://schemas.microsoft.com/office/drawing/2014/main" id="{55A0C516-D3A1-4B50-BCAB-D608E468AE60}"/>
              </a:ext>
            </a:extLst>
          </p:cNvPr>
          <p:cNvCxnSpPr>
            <a:cxnSpLocks/>
          </p:cNvCxnSpPr>
          <p:nvPr/>
        </p:nvCxnSpPr>
        <p:spPr>
          <a:xfrm>
            <a:off x="5246797" y="1105519"/>
            <a:ext cx="2133515" cy="13167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1B58B6A-5B19-45F2-89CF-766F877DE3A8}"/>
              </a:ext>
            </a:extLst>
          </p:cNvPr>
          <p:cNvSpPr txBox="1"/>
          <p:nvPr/>
        </p:nvSpPr>
        <p:spPr>
          <a:xfrm>
            <a:off x="6163010" y="1282563"/>
            <a:ext cx="1961411" cy="307777"/>
          </a:xfrm>
          <a:prstGeom prst="rect">
            <a:avLst/>
          </a:prstGeom>
          <a:noFill/>
        </p:spPr>
        <p:txBody>
          <a:bodyPr wrap="square" rtlCol="0">
            <a:spAutoFit/>
          </a:bodyPr>
          <a:lstStyle/>
          <a:p>
            <a:r>
              <a:rPr lang="ja-JP" altLang="en-US" sz="1400" dirty="0"/>
              <a:t>保守料金の支払</a:t>
            </a:r>
            <a:endParaRPr lang="en-US" altLang="ja-JP" sz="1400" dirty="0"/>
          </a:p>
        </p:txBody>
      </p:sp>
      <p:cxnSp>
        <p:nvCxnSpPr>
          <p:cNvPr id="27" name="直線矢印コネクタ 26">
            <a:extLst>
              <a:ext uri="{FF2B5EF4-FFF2-40B4-BE49-F238E27FC236}">
                <a16:creationId xmlns:a16="http://schemas.microsoft.com/office/drawing/2014/main" id="{300E59A3-990A-4669-92CA-32FFDCB54188}"/>
              </a:ext>
            </a:extLst>
          </p:cNvPr>
          <p:cNvCxnSpPr>
            <a:cxnSpLocks/>
          </p:cNvCxnSpPr>
          <p:nvPr/>
        </p:nvCxnSpPr>
        <p:spPr>
          <a:xfrm flipV="1">
            <a:off x="3753653" y="192298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F3FF34AF-8AB7-496F-80E3-97EABB8A8C5F}"/>
              </a:ext>
            </a:extLst>
          </p:cNvPr>
          <p:cNvSpPr txBox="1"/>
          <p:nvPr/>
        </p:nvSpPr>
        <p:spPr>
          <a:xfrm>
            <a:off x="3744483" y="2154858"/>
            <a:ext cx="1126698" cy="307777"/>
          </a:xfrm>
          <a:prstGeom prst="rect">
            <a:avLst/>
          </a:prstGeom>
          <a:noFill/>
        </p:spPr>
        <p:txBody>
          <a:bodyPr wrap="square" rtlCol="0">
            <a:spAutoFit/>
          </a:bodyPr>
          <a:lstStyle/>
          <a:p>
            <a:r>
              <a:rPr lang="ja-JP" altLang="en-US" sz="1400" dirty="0"/>
              <a:t>設備の提供</a:t>
            </a:r>
            <a:endParaRPr lang="en-US" altLang="ja-JP" sz="1400" dirty="0"/>
          </a:p>
        </p:txBody>
      </p:sp>
      <p:sp>
        <p:nvSpPr>
          <p:cNvPr id="31" name="テキスト ボックス 30">
            <a:extLst>
              <a:ext uri="{FF2B5EF4-FFF2-40B4-BE49-F238E27FC236}">
                <a16:creationId xmlns:a16="http://schemas.microsoft.com/office/drawing/2014/main" id="{F989AD8C-9314-452F-BC4B-29FC258670A4}"/>
              </a:ext>
            </a:extLst>
          </p:cNvPr>
          <p:cNvSpPr txBox="1"/>
          <p:nvPr/>
        </p:nvSpPr>
        <p:spPr>
          <a:xfrm>
            <a:off x="-41646" y="2101207"/>
            <a:ext cx="207881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32" name="グループ化 31"/>
          <p:cNvGrpSpPr/>
          <p:nvPr/>
        </p:nvGrpSpPr>
        <p:grpSpPr>
          <a:xfrm flipH="1">
            <a:off x="1658562" y="1196752"/>
            <a:ext cx="485493" cy="2354368"/>
            <a:chOff x="7092280" y="1899992"/>
            <a:chExt cx="648072" cy="1889048"/>
          </a:xfrm>
        </p:grpSpPr>
        <p:cxnSp>
          <p:nvCxnSpPr>
            <p:cNvPr id="34" name="直線矢印コネクタ 33"/>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38" name="角丸四角形 37"/>
          <p:cNvSpPr/>
          <p:nvPr/>
        </p:nvSpPr>
        <p:spPr>
          <a:xfrm>
            <a:off x="2048802" y="2623444"/>
            <a:ext cx="3315286" cy="156767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2" name="テキスト ボックス 41">
            <a:extLst>
              <a:ext uri="{FF2B5EF4-FFF2-40B4-BE49-F238E27FC236}">
                <a16:creationId xmlns:a16="http://schemas.microsoft.com/office/drawing/2014/main" id="{CF8F1EC3-3897-458D-8C47-F7F24628DB6B}"/>
              </a:ext>
            </a:extLst>
          </p:cNvPr>
          <p:cNvSpPr txBox="1"/>
          <p:nvPr/>
        </p:nvSpPr>
        <p:spPr>
          <a:xfrm>
            <a:off x="2411760" y="62144"/>
            <a:ext cx="6181435" cy="369332"/>
          </a:xfrm>
          <a:prstGeom prst="rect">
            <a:avLst/>
          </a:prstGeom>
          <a:noFill/>
        </p:spPr>
        <p:txBody>
          <a:bodyPr wrap="square" rtlCol="0">
            <a:spAutoFit/>
          </a:bodyPr>
          <a:lstStyle/>
          <a:p>
            <a:r>
              <a:rPr lang="en-US" altLang="ja-JP" dirty="0">
                <a:solidFill>
                  <a:srgbClr val="FF0000"/>
                </a:solidFill>
              </a:rPr>
              <a:t>※</a:t>
            </a:r>
            <a:r>
              <a:rPr lang="ja-JP" altLang="en-US" dirty="0">
                <a:solidFill>
                  <a:srgbClr val="FF0000"/>
                </a:solidFill>
              </a:rPr>
              <a:t>「リースモデル」で太陽光発電設備を導入</a:t>
            </a:r>
            <a:endParaRPr kumimoji="1" lang="ja-JP" altLang="en-US" sz="2000" dirty="0">
              <a:solidFill>
                <a:srgbClr val="FF0000"/>
              </a:solidFill>
            </a:endParaRPr>
          </a:p>
        </p:txBody>
      </p:sp>
      <p:sp>
        <p:nvSpPr>
          <p:cNvPr id="29" name="角丸四角形 6">
            <a:extLst>
              <a:ext uri="{FF2B5EF4-FFF2-40B4-BE49-F238E27FC236}">
                <a16:creationId xmlns:a16="http://schemas.microsoft.com/office/drawing/2014/main" id="{6FBA83B8-EBDE-49AA-88E4-B3292C8F7B10}"/>
              </a:ext>
            </a:extLst>
          </p:cNvPr>
          <p:cNvSpPr/>
          <p:nvPr/>
        </p:nvSpPr>
        <p:spPr>
          <a:xfrm>
            <a:off x="2114313" y="592886"/>
            <a:ext cx="2973667" cy="1212680"/>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39" name="テキスト ボックス 38">
            <a:extLst>
              <a:ext uri="{FF2B5EF4-FFF2-40B4-BE49-F238E27FC236}">
                <a16:creationId xmlns:a16="http://schemas.microsoft.com/office/drawing/2014/main" id="{9D03C207-CAC9-4085-A586-FBDE92F64282}"/>
              </a:ext>
            </a:extLst>
          </p:cNvPr>
          <p:cNvSpPr txBox="1"/>
          <p:nvPr/>
        </p:nvSpPr>
        <p:spPr>
          <a:xfrm>
            <a:off x="5580112" y="4124199"/>
            <a:ext cx="2717821" cy="138499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Tree>
    <p:extLst>
      <p:ext uri="{BB962C8B-B14F-4D97-AF65-F5344CB8AC3E}">
        <p14:creationId xmlns:p14="http://schemas.microsoft.com/office/powerpoint/2010/main" val="2409735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57738" y="2238111"/>
            <a:ext cx="28264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代表申請者（代表事業者）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8024" y="1587276"/>
            <a:ext cx="0" cy="516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326633" y="1604254"/>
            <a:ext cx="0" cy="528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840494" y="4712460"/>
            <a:ext cx="0" cy="5232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97793" y="4712459"/>
            <a:ext cx="0" cy="5262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728462" y="4751463"/>
            <a:ext cx="843538"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83899" y="4876304"/>
            <a:ext cx="1561367"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4988064" y="3243927"/>
            <a:ext cx="1168112" cy="307777"/>
          </a:xfrm>
          <a:prstGeom prst="rect">
            <a:avLst/>
          </a:prstGeom>
          <a:noFill/>
        </p:spPr>
        <p:txBody>
          <a:bodyPr wrap="square" rtlCol="0">
            <a:spAutoFit/>
          </a:bodyPr>
          <a:lstStyle/>
          <a:p>
            <a:r>
              <a:rPr lang="ja-JP" altLang="en-US" sz="1400" dirty="0"/>
              <a:t>設備の提供</a:t>
            </a:r>
            <a:endParaRPr lang="en-US" altLang="ja-JP" sz="1400" dirty="0"/>
          </a:p>
        </p:txBody>
      </p:sp>
      <p:sp>
        <p:nvSpPr>
          <p:cNvPr id="20" name="正方形/長方形 19">
            <a:extLst>
              <a:ext uri="{FF2B5EF4-FFF2-40B4-BE49-F238E27FC236}">
                <a16:creationId xmlns:a16="http://schemas.microsoft.com/office/drawing/2014/main" id="{5177A4B5-3C2E-4D47-A38B-BAB00F176942}"/>
              </a:ext>
            </a:extLst>
          </p:cNvPr>
          <p:cNvSpPr/>
          <p:nvPr/>
        </p:nvSpPr>
        <p:spPr>
          <a:xfrm>
            <a:off x="2955287" y="3699916"/>
            <a:ext cx="323888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共同申請者（代表事業者）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2918095" y="3264806"/>
            <a:ext cx="1465363" cy="276999"/>
          </a:xfrm>
          <a:prstGeom prst="rect">
            <a:avLst/>
          </a:prstGeom>
          <a:noFill/>
        </p:spPr>
        <p:txBody>
          <a:bodyPr wrap="square" rtlCol="0">
            <a:spAutoFit/>
          </a:bodyPr>
          <a:lstStyle/>
          <a:p>
            <a:r>
              <a:rPr lang="ja-JP" altLang="en-US" sz="1200" dirty="0"/>
              <a:t>リース料金の</a:t>
            </a:r>
            <a:r>
              <a:rPr kumimoji="1" lang="ja-JP" altLang="en-US" sz="1200" dirty="0"/>
              <a:t>支払</a:t>
            </a:r>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4821720"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4326633"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32E6485-03D2-49B0-A550-9EEE5D9CF6AF}"/>
              </a:ext>
            </a:extLst>
          </p:cNvPr>
          <p:cNvSpPr txBox="1"/>
          <p:nvPr/>
        </p:nvSpPr>
        <p:spPr>
          <a:xfrm>
            <a:off x="4810103" y="1712764"/>
            <a:ext cx="914025" cy="307777"/>
          </a:xfrm>
          <a:prstGeom prst="rect">
            <a:avLst/>
          </a:prstGeom>
          <a:noFill/>
        </p:spPr>
        <p:txBody>
          <a:bodyPr wrap="square" rtlCol="0">
            <a:spAutoFit/>
          </a:bodyPr>
          <a:lstStyle/>
          <a:p>
            <a:r>
              <a:rPr lang="ja-JP" altLang="en-US" sz="1400" dirty="0"/>
              <a:t>電力供給</a:t>
            </a:r>
            <a:endParaRPr lang="en-US" altLang="ja-JP" sz="1400" dirty="0"/>
          </a:p>
        </p:txBody>
      </p:sp>
      <p:sp>
        <p:nvSpPr>
          <p:cNvPr id="27" name="テキスト ボックス 26">
            <a:extLst>
              <a:ext uri="{FF2B5EF4-FFF2-40B4-BE49-F238E27FC236}">
                <a16:creationId xmlns:a16="http://schemas.microsoft.com/office/drawing/2014/main" id="{F0CA23E1-860F-4907-A903-D6E197C11A9F}"/>
              </a:ext>
            </a:extLst>
          </p:cNvPr>
          <p:cNvSpPr txBox="1"/>
          <p:nvPr/>
        </p:nvSpPr>
        <p:spPr>
          <a:xfrm>
            <a:off x="2753068" y="1729575"/>
            <a:ext cx="1573566" cy="276999"/>
          </a:xfrm>
          <a:prstGeom prst="rect">
            <a:avLst/>
          </a:prstGeom>
          <a:noFill/>
        </p:spPr>
        <p:txBody>
          <a:bodyPr wrap="square" rtlCol="0">
            <a:spAutoFit/>
          </a:bodyPr>
          <a:lstStyle/>
          <a:p>
            <a:r>
              <a:rPr lang="ja-JP" altLang="en-US" sz="1200" dirty="0"/>
              <a:t>サービス料金の支払</a:t>
            </a:r>
          </a:p>
        </p:txBody>
      </p:sp>
      <p:sp>
        <p:nvSpPr>
          <p:cNvPr id="33" name="テキスト ボックス 32">
            <a:extLst>
              <a:ext uri="{FF2B5EF4-FFF2-40B4-BE49-F238E27FC236}">
                <a16:creationId xmlns:a16="http://schemas.microsoft.com/office/drawing/2014/main" id="{F989AD8C-9314-452F-BC4B-29FC258670A4}"/>
              </a:ext>
            </a:extLst>
          </p:cNvPr>
          <p:cNvSpPr txBox="1"/>
          <p:nvPr/>
        </p:nvSpPr>
        <p:spPr>
          <a:xfrm>
            <a:off x="428680" y="3267997"/>
            <a:ext cx="2398437" cy="461665"/>
          </a:xfrm>
          <a:prstGeom prst="rect">
            <a:avLst/>
          </a:prstGeom>
          <a:noFill/>
        </p:spPr>
        <p:txBody>
          <a:bodyPr wrap="square" rtlCol="0">
            <a:spAutoFit/>
          </a:bodyPr>
          <a:lstStyle/>
          <a:p>
            <a:pPr algn="ctr"/>
            <a:r>
              <a:rPr lang="ja-JP" altLang="en-US" sz="1200" dirty="0"/>
              <a:t>設備譲渡</a:t>
            </a:r>
            <a:endParaRPr lang="en-US" altLang="ja-JP" sz="1200" dirty="0"/>
          </a:p>
          <a:p>
            <a:pPr algn="ctr"/>
            <a:r>
              <a:rPr lang="ja-JP" altLang="en-US" sz="1200" dirty="0"/>
              <a:t>（リース契約期間満了後）</a:t>
            </a:r>
            <a:endParaRPr lang="en-US" altLang="ja-JP" sz="1200" dirty="0"/>
          </a:p>
        </p:txBody>
      </p:sp>
      <p:grpSp>
        <p:nvGrpSpPr>
          <p:cNvPr id="34" name="グループ化 33"/>
          <p:cNvGrpSpPr/>
          <p:nvPr/>
        </p:nvGrpSpPr>
        <p:grpSpPr>
          <a:xfrm flipH="1">
            <a:off x="2293462" y="900140"/>
            <a:ext cx="560809" cy="1656758"/>
            <a:chOff x="7092280" y="1899992"/>
            <a:chExt cx="648072" cy="1889048"/>
          </a:xfrm>
        </p:grpSpPr>
        <p:cxnSp>
          <p:nvCxnSpPr>
            <p:cNvPr id="35" name="直線矢印コネクタ 3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flipH="1">
            <a:off x="2306465" y="2813656"/>
            <a:ext cx="611631" cy="1411139"/>
            <a:chOff x="7092280" y="1899992"/>
            <a:chExt cx="648072" cy="1889048"/>
          </a:xfrm>
        </p:grpSpPr>
        <p:cxnSp>
          <p:nvCxnSpPr>
            <p:cNvPr id="39" name="直線矢印コネクタ 38"/>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2" name="テキスト ボックス 41">
            <a:extLst>
              <a:ext uri="{FF2B5EF4-FFF2-40B4-BE49-F238E27FC236}">
                <a16:creationId xmlns:a16="http://schemas.microsoft.com/office/drawing/2014/main" id="{F989AD8C-9314-452F-BC4B-29FC258670A4}"/>
              </a:ext>
            </a:extLst>
          </p:cNvPr>
          <p:cNvSpPr txBox="1"/>
          <p:nvPr/>
        </p:nvSpPr>
        <p:spPr>
          <a:xfrm>
            <a:off x="772361" y="1369951"/>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44" name="角丸四角形 43"/>
          <p:cNvSpPr/>
          <p:nvPr/>
        </p:nvSpPr>
        <p:spPr>
          <a:xfrm>
            <a:off x="2710122" y="2132856"/>
            <a:ext cx="3735144" cy="2570956"/>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9" name="テキスト ボックス 48">
            <a:extLst>
              <a:ext uri="{FF2B5EF4-FFF2-40B4-BE49-F238E27FC236}">
                <a16:creationId xmlns:a16="http://schemas.microsoft.com/office/drawing/2014/main" id="{A1579D35-6489-4090-BD68-C7D10347D274}"/>
              </a:ext>
            </a:extLst>
          </p:cNvPr>
          <p:cNvSpPr txBox="1"/>
          <p:nvPr/>
        </p:nvSpPr>
        <p:spPr>
          <a:xfrm>
            <a:off x="2411760" y="84232"/>
            <a:ext cx="6480720" cy="276999"/>
          </a:xfrm>
          <a:prstGeom prst="rect">
            <a:avLst/>
          </a:prstGeom>
          <a:noFill/>
        </p:spPr>
        <p:txBody>
          <a:bodyPr wrap="square" rtlCol="0">
            <a:spAutoFit/>
          </a:bodyPr>
          <a:lstStyle/>
          <a:p>
            <a:r>
              <a:rPr lang="en-US" altLang="ja-JP" sz="1200" dirty="0">
                <a:solidFill>
                  <a:srgbClr val="FF0000"/>
                </a:solidFill>
              </a:rPr>
              <a:t>※</a:t>
            </a:r>
            <a:r>
              <a:rPr lang="ja-JP" altLang="en-US" sz="1200" dirty="0">
                <a:solidFill>
                  <a:srgbClr val="FF0000"/>
                </a:solidFill>
              </a:rPr>
              <a:t>「オンサイト</a:t>
            </a:r>
            <a:r>
              <a:rPr lang="en-US" altLang="ja-JP" sz="1200" dirty="0">
                <a:solidFill>
                  <a:srgbClr val="FF0000"/>
                </a:solidFill>
              </a:rPr>
              <a:t>PPA</a:t>
            </a:r>
            <a:r>
              <a:rPr lang="ja-JP" altLang="en-US" sz="1200" dirty="0">
                <a:solidFill>
                  <a:srgbClr val="FF0000"/>
                </a:solidFill>
              </a:rPr>
              <a:t>モデル」で太陽光発電設備を導入、リース事業者から工事会社に発注</a:t>
            </a:r>
            <a:endParaRPr kumimoji="1" lang="ja-JP" altLang="en-US" sz="1200" dirty="0">
              <a:solidFill>
                <a:srgbClr val="FF0000"/>
              </a:solidFill>
            </a:endParaRPr>
          </a:p>
        </p:txBody>
      </p:sp>
      <p:sp>
        <p:nvSpPr>
          <p:cNvPr id="47" name="テキスト ボックス 46">
            <a:extLst>
              <a:ext uri="{FF2B5EF4-FFF2-40B4-BE49-F238E27FC236}">
                <a16:creationId xmlns:a16="http://schemas.microsoft.com/office/drawing/2014/main" id="{6AA350B7-C069-48CC-85C4-5D6F60A3DCA4}"/>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
        <p:nvSpPr>
          <p:cNvPr id="43" name="角丸四角形 6">
            <a:extLst>
              <a:ext uri="{FF2B5EF4-FFF2-40B4-BE49-F238E27FC236}">
                <a16:creationId xmlns:a16="http://schemas.microsoft.com/office/drawing/2014/main" id="{6FBA83B8-EBDE-49AA-88E4-B3292C8F7B10}"/>
              </a:ext>
            </a:extLst>
          </p:cNvPr>
          <p:cNvSpPr/>
          <p:nvPr/>
        </p:nvSpPr>
        <p:spPr>
          <a:xfrm>
            <a:off x="2995513" y="544993"/>
            <a:ext cx="2888673" cy="1042283"/>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59C28EEC-5E63-4384-9853-1AB5787A160C}"/>
              </a:ext>
            </a:extLst>
          </p:cNvPr>
          <p:cNvSpPr txBox="1"/>
          <p:nvPr/>
        </p:nvSpPr>
        <p:spPr>
          <a:xfrm>
            <a:off x="6426179" y="822907"/>
            <a:ext cx="2717821" cy="203132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申請者が「代表申請者」を選定することができ、補助金は「代表申請者」への交付となる。リース事業者を「代表申請者」とすることも可</a:t>
            </a:r>
          </a:p>
        </p:txBody>
      </p:sp>
      <p:sp>
        <p:nvSpPr>
          <p:cNvPr id="51" name="正方形/長方形 50">
            <a:extLst>
              <a:ext uri="{FF2B5EF4-FFF2-40B4-BE49-F238E27FC236}">
                <a16:creationId xmlns:a16="http://schemas.microsoft.com/office/drawing/2014/main" id="{61E8EADA-3F39-4DE0-808E-8D226FA89982}"/>
              </a:ext>
            </a:extLst>
          </p:cNvPr>
          <p:cNvSpPr/>
          <p:nvPr/>
        </p:nvSpPr>
        <p:spPr>
          <a:xfrm>
            <a:off x="3830748" y="5303410"/>
            <a:ext cx="1893380" cy="808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2" name="正方形/長方形 51">
            <a:extLst>
              <a:ext uri="{FF2B5EF4-FFF2-40B4-BE49-F238E27FC236}">
                <a16:creationId xmlns:a16="http://schemas.microsoft.com/office/drawing/2014/main" id="{E5DB77A7-09EE-4203-A51B-EE3512EC5EB4}"/>
              </a:ext>
            </a:extLst>
          </p:cNvPr>
          <p:cNvSpPr/>
          <p:nvPr/>
        </p:nvSpPr>
        <p:spPr>
          <a:xfrm>
            <a:off x="3132637" y="615568"/>
            <a:ext cx="2650494" cy="8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Tree>
    <p:extLst>
      <p:ext uri="{BB962C8B-B14F-4D97-AF65-F5344CB8AC3E}">
        <p14:creationId xmlns:p14="http://schemas.microsoft.com/office/powerpoint/2010/main" val="4100638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473310" y="2908183"/>
            <a:ext cx="27582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共同申請者（代表事業者）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826196" y="1924483"/>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470913" y="1953030"/>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5890341" y="3378722"/>
            <a:ext cx="564980" cy="461665"/>
          </a:xfrm>
          <a:prstGeom prst="rect">
            <a:avLst/>
          </a:prstGeom>
          <a:noFill/>
        </p:spPr>
        <p:txBody>
          <a:bodyPr wrap="square" rtlCol="0">
            <a:spAutoFit/>
          </a:bodyPr>
          <a:lstStyle/>
          <a:p>
            <a:r>
              <a:rPr lang="ja-JP" altLang="en-US" sz="1200" dirty="0"/>
              <a:t>発注</a:t>
            </a:r>
            <a:endParaRPr lang="en-US" altLang="ja-JP" sz="1200" dirty="0"/>
          </a:p>
          <a:p>
            <a:r>
              <a:rPr kumimoji="1" lang="ja-JP" altLang="en-US" sz="12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5513677" y="2856859"/>
            <a:ext cx="1259837" cy="276999"/>
          </a:xfrm>
          <a:prstGeom prst="rect">
            <a:avLst/>
          </a:prstGeom>
          <a:noFill/>
        </p:spPr>
        <p:txBody>
          <a:bodyPr wrap="square" rtlCol="0">
            <a:spAutoFit/>
          </a:bodyPr>
          <a:lstStyle/>
          <a:p>
            <a:r>
              <a:rPr lang="ja-JP" altLang="en-US" sz="1200" dirty="0"/>
              <a:t>太陽光発電設備</a:t>
            </a:r>
            <a:endParaRPr lang="en-US" altLang="ja-JP" sz="12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3961596" y="2214719"/>
            <a:ext cx="974034" cy="307777"/>
          </a:xfrm>
          <a:prstGeom prst="rect">
            <a:avLst/>
          </a:prstGeom>
          <a:noFill/>
        </p:spPr>
        <p:txBody>
          <a:bodyPr wrap="square" rtlCol="0">
            <a:spAutoFit/>
          </a:bodyPr>
          <a:lstStyle/>
          <a:p>
            <a:r>
              <a:rPr lang="ja-JP" altLang="en-US" sz="1400" dirty="0"/>
              <a:t>電力供給</a:t>
            </a:r>
            <a:endParaRPr lang="en-US" altLang="ja-JP" sz="1400" dirty="0"/>
          </a:p>
        </p:txBody>
      </p:sp>
      <p:sp>
        <p:nvSpPr>
          <p:cNvPr id="29" name="テキスト ボックス 28">
            <a:extLst>
              <a:ext uri="{FF2B5EF4-FFF2-40B4-BE49-F238E27FC236}">
                <a16:creationId xmlns:a16="http://schemas.microsoft.com/office/drawing/2014/main" id="{B3065179-BE7F-4961-A982-95FF8B545785}"/>
              </a:ext>
            </a:extLst>
          </p:cNvPr>
          <p:cNvSpPr txBox="1"/>
          <p:nvPr/>
        </p:nvSpPr>
        <p:spPr>
          <a:xfrm>
            <a:off x="2473310" y="68104"/>
            <a:ext cx="6419170" cy="307777"/>
          </a:xfrm>
          <a:prstGeom prst="rect">
            <a:avLst/>
          </a:prstGeom>
          <a:noFill/>
        </p:spPr>
        <p:txBody>
          <a:bodyPr wrap="square" rtlCol="0">
            <a:spAutoFit/>
          </a:bodyPr>
          <a:lstStyle/>
          <a:p>
            <a:r>
              <a:rPr lang="en-US" altLang="ja-JP" sz="1400" dirty="0">
                <a:solidFill>
                  <a:srgbClr val="FF0000"/>
                </a:solidFill>
              </a:rPr>
              <a:t>※</a:t>
            </a:r>
            <a:r>
              <a:rPr lang="ja-JP" altLang="en-US" sz="1400" dirty="0">
                <a:solidFill>
                  <a:srgbClr val="FF0000"/>
                </a:solidFill>
              </a:rPr>
              <a:t>「オンサイト</a:t>
            </a:r>
            <a:r>
              <a:rPr lang="en-US" altLang="ja-JP" sz="1400" dirty="0">
                <a:solidFill>
                  <a:srgbClr val="FF0000"/>
                </a:solidFill>
              </a:rPr>
              <a:t>PPA</a:t>
            </a:r>
            <a:r>
              <a:rPr lang="ja-JP" altLang="en-US" sz="1400" dirty="0">
                <a:solidFill>
                  <a:srgbClr val="FF0000"/>
                </a:solidFill>
              </a:rPr>
              <a:t>モデル」で太陽光発電設備を導入、リースバック契約</a:t>
            </a:r>
            <a:endParaRPr kumimoji="1" lang="ja-JP" altLang="en-US" dirty="0">
              <a:solidFill>
                <a:srgbClr val="FF0000"/>
              </a:solidFill>
            </a:endParaRPr>
          </a:p>
        </p:txBody>
      </p:sp>
      <p:sp>
        <p:nvSpPr>
          <p:cNvPr id="20" name="正方形/長方形 19">
            <a:extLst>
              <a:ext uri="{FF2B5EF4-FFF2-40B4-BE49-F238E27FC236}">
                <a16:creationId xmlns:a16="http://schemas.microsoft.com/office/drawing/2014/main" id="{5177A4B5-3C2E-4D47-A38B-BAB00F176942}"/>
              </a:ext>
            </a:extLst>
          </p:cNvPr>
          <p:cNvSpPr/>
          <p:nvPr/>
        </p:nvSpPr>
        <p:spPr>
          <a:xfrm>
            <a:off x="2144153" y="4788110"/>
            <a:ext cx="3250895"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代表申請者（代表事業者）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1883881" y="4049362"/>
            <a:ext cx="864097" cy="461665"/>
          </a:xfrm>
          <a:prstGeom prst="rect">
            <a:avLst/>
          </a:prstGeom>
          <a:noFill/>
        </p:spPr>
        <p:txBody>
          <a:bodyPr wrap="square" rtlCol="0">
            <a:spAutoFit/>
          </a:bodyPr>
          <a:lstStyle/>
          <a:p>
            <a:r>
              <a:rPr lang="ja-JP" altLang="en-US" sz="1200" dirty="0"/>
              <a:t>リース料金の</a:t>
            </a:r>
            <a:r>
              <a:rPr kumimoji="1" lang="ja-JP" altLang="en-US" sz="1200" dirty="0"/>
              <a:t>支払</a:t>
            </a:r>
            <a:endParaRPr kumimoji="1" lang="en-US" altLang="ja-JP" sz="1200" dirty="0"/>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2843808" y="3943713"/>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2699792" y="3943713"/>
            <a:ext cx="0" cy="684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C6EAD447-8D99-4552-A036-73326EE53EDA}"/>
              </a:ext>
            </a:extLst>
          </p:cNvPr>
          <p:cNvCxnSpPr>
            <a:cxnSpLocks/>
          </p:cNvCxnSpPr>
          <p:nvPr/>
        </p:nvCxnSpPr>
        <p:spPr>
          <a:xfrm flipH="1">
            <a:off x="5395048" y="3169361"/>
            <a:ext cx="125983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直線矢印コネクタ 8">
            <a:extLst>
              <a:ext uri="{FF2B5EF4-FFF2-40B4-BE49-F238E27FC236}">
                <a16:creationId xmlns:a16="http://schemas.microsoft.com/office/drawing/2014/main" id="{C72C2D44-1E6D-4F92-BA09-D661540E3135}"/>
              </a:ext>
            </a:extLst>
          </p:cNvPr>
          <p:cNvCxnSpPr>
            <a:cxnSpLocks/>
          </p:cNvCxnSpPr>
          <p:nvPr/>
        </p:nvCxnSpPr>
        <p:spPr>
          <a:xfrm>
            <a:off x="5395048" y="3361192"/>
            <a:ext cx="125983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a:extLst>
              <a:ext uri="{FF2B5EF4-FFF2-40B4-BE49-F238E27FC236}">
                <a16:creationId xmlns:a16="http://schemas.microsoft.com/office/drawing/2014/main" id="{9B91D88B-2579-4943-A872-45381DBD8D49}"/>
              </a:ext>
            </a:extLst>
          </p:cNvPr>
          <p:cNvCxnSpPr>
            <a:cxnSpLocks/>
          </p:cNvCxnSpPr>
          <p:nvPr/>
        </p:nvCxnSpPr>
        <p:spPr>
          <a:xfrm flipV="1">
            <a:off x="4283968" y="3907713"/>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C191C0-FD0D-4519-ABC9-C9F193585AFA}"/>
              </a:ext>
            </a:extLst>
          </p:cNvPr>
          <p:cNvCxnSpPr>
            <a:cxnSpLocks/>
          </p:cNvCxnSpPr>
          <p:nvPr/>
        </p:nvCxnSpPr>
        <p:spPr>
          <a:xfrm>
            <a:off x="4499992" y="392019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A9BCD0AD-6D65-452E-AA58-127C63EC6591}"/>
              </a:ext>
            </a:extLst>
          </p:cNvPr>
          <p:cNvSpPr txBox="1"/>
          <p:nvPr/>
        </p:nvSpPr>
        <p:spPr>
          <a:xfrm>
            <a:off x="4514848" y="3949948"/>
            <a:ext cx="1047221" cy="646331"/>
          </a:xfrm>
          <a:prstGeom prst="rect">
            <a:avLst/>
          </a:prstGeom>
          <a:noFill/>
        </p:spPr>
        <p:txBody>
          <a:bodyPr wrap="square" rtlCol="0">
            <a:spAutoFit/>
          </a:bodyPr>
          <a:lstStyle/>
          <a:p>
            <a:r>
              <a:rPr lang="ja-JP" altLang="en-US" sz="1200" dirty="0"/>
              <a:t>売買契約</a:t>
            </a:r>
            <a:endParaRPr lang="en-US" altLang="ja-JP" sz="1200" dirty="0"/>
          </a:p>
          <a:p>
            <a:r>
              <a:rPr lang="ja-JP" altLang="en-US" sz="1200" dirty="0"/>
              <a:t>リースバック契約</a:t>
            </a:r>
          </a:p>
        </p:txBody>
      </p:sp>
      <p:sp>
        <p:nvSpPr>
          <p:cNvPr id="39" name="テキスト ボックス 38">
            <a:extLst>
              <a:ext uri="{FF2B5EF4-FFF2-40B4-BE49-F238E27FC236}">
                <a16:creationId xmlns:a16="http://schemas.microsoft.com/office/drawing/2014/main" id="{F989AD8C-9314-452F-BC4B-29FC258670A4}"/>
              </a:ext>
            </a:extLst>
          </p:cNvPr>
          <p:cNvSpPr txBox="1"/>
          <p:nvPr/>
        </p:nvSpPr>
        <p:spPr>
          <a:xfrm>
            <a:off x="-15326" y="4597729"/>
            <a:ext cx="2106267"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40" name="グループ化 39"/>
          <p:cNvGrpSpPr/>
          <p:nvPr/>
        </p:nvGrpSpPr>
        <p:grpSpPr>
          <a:xfrm flipH="1">
            <a:off x="1248689" y="1280313"/>
            <a:ext cx="560809" cy="1889048"/>
            <a:chOff x="7092280" y="1899992"/>
            <a:chExt cx="648072" cy="1889048"/>
          </a:xfrm>
        </p:grpSpPr>
        <p:cxnSp>
          <p:nvCxnSpPr>
            <p:cNvPr id="41" name="直線矢印コネクタ 40"/>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flipH="1">
            <a:off x="1248688" y="3495077"/>
            <a:ext cx="485493" cy="1889048"/>
            <a:chOff x="7092280" y="1899992"/>
            <a:chExt cx="648072" cy="1889048"/>
          </a:xfrm>
        </p:grpSpPr>
        <p:cxnSp>
          <p:nvCxnSpPr>
            <p:cNvPr id="45" name="直線矢印コネクタ 4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8" name="テキスト ボックス 47">
            <a:extLst>
              <a:ext uri="{FF2B5EF4-FFF2-40B4-BE49-F238E27FC236}">
                <a16:creationId xmlns:a16="http://schemas.microsoft.com/office/drawing/2014/main" id="{F989AD8C-9314-452F-BC4B-29FC258670A4}"/>
              </a:ext>
            </a:extLst>
          </p:cNvPr>
          <p:cNvSpPr txBox="1"/>
          <p:nvPr/>
        </p:nvSpPr>
        <p:spPr>
          <a:xfrm>
            <a:off x="-22783" y="1847255"/>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38" name="角丸四角形 37"/>
          <p:cNvSpPr/>
          <p:nvPr/>
        </p:nvSpPr>
        <p:spPr>
          <a:xfrm>
            <a:off x="1823410" y="2647106"/>
            <a:ext cx="3732880" cy="315815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角丸四角形 6">
            <a:extLst>
              <a:ext uri="{FF2B5EF4-FFF2-40B4-BE49-F238E27FC236}">
                <a16:creationId xmlns:a16="http://schemas.microsoft.com/office/drawing/2014/main" id="{6FBA83B8-EBDE-49AA-88E4-B3292C8F7B10}"/>
              </a:ext>
            </a:extLst>
          </p:cNvPr>
          <p:cNvSpPr/>
          <p:nvPr/>
        </p:nvSpPr>
        <p:spPr>
          <a:xfrm>
            <a:off x="2159036" y="842272"/>
            <a:ext cx="3073477" cy="11670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66E96DAC-2929-47CC-A102-8DCBB533A37D}"/>
              </a:ext>
            </a:extLst>
          </p:cNvPr>
          <p:cNvSpPr txBox="1"/>
          <p:nvPr/>
        </p:nvSpPr>
        <p:spPr>
          <a:xfrm>
            <a:off x="1879587" y="2224992"/>
            <a:ext cx="1573566" cy="276999"/>
          </a:xfrm>
          <a:prstGeom prst="rect">
            <a:avLst/>
          </a:prstGeom>
          <a:noFill/>
        </p:spPr>
        <p:txBody>
          <a:bodyPr wrap="square" rtlCol="0">
            <a:spAutoFit/>
          </a:bodyPr>
          <a:lstStyle/>
          <a:p>
            <a:r>
              <a:rPr lang="ja-JP" altLang="en-US" sz="1200" dirty="0"/>
              <a:t>サービス料金の支払</a:t>
            </a:r>
          </a:p>
        </p:txBody>
      </p:sp>
      <p:sp>
        <p:nvSpPr>
          <p:cNvPr id="53" name="正方形/長方形 52">
            <a:extLst>
              <a:ext uri="{FF2B5EF4-FFF2-40B4-BE49-F238E27FC236}">
                <a16:creationId xmlns:a16="http://schemas.microsoft.com/office/drawing/2014/main" id="{DFD26EF3-D0AF-4E06-BC5A-0413A7D5F6B6}"/>
              </a:ext>
            </a:extLst>
          </p:cNvPr>
          <p:cNvSpPr/>
          <p:nvPr/>
        </p:nvSpPr>
        <p:spPr>
          <a:xfrm>
            <a:off x="6804248" y="2845146"/>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4" name="正方形/長方形 53">
            <a:extLst>
              <a:ext uri="{FF2B5EF4-FFF2-40B4-BE49-F238E27FC236}">
                <a16:creationId xmlns:a16="http://schemas.microsoft.com/office/drawing/2014/main" id="{1B8AA171-BBCF-4F06-81E9-F7C1D5D3B44A}"/>
              </a:ext>
            </a:extLst>
          </p:cNvPr>
          <p:cNvSpPr/>
          <p:nvPr/>
        </p:nvSpPr>
        <p:spPr>
          <a:xfrm>
            <a:off x="2387965" y="927985"/>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56" name="テキスト ボックス 55">
            <a:extLst>
              <a:ext uri="{FF2B5EF4-FFF2-40B4-BE49-F238E27FC236}">
                <a16:creationId xmlns:a16="http://schemas.microsoft.com/office/drawing/2014/main" id="{24411156-6956-42FC-B6F1-B3DB3237748A}"/>
              </a:ext>
            </a:extLst>
          </p:cNvPr>
          <p:cNvSpPr txBox="1"/>
          <p:nvPr/>
        </p:nvSpPr>
        <p:spPr>
          <a:xfrm>
            <a:off x="2885302" y="4049362"/>
            <a:ext cx="859031" cy="461665"/>
          </a:xfrm>
          <a:prstGeom prst="rect">
            <a:avLst/>
          </a:prstGeom>
          <a:noFill/>
        </p:spPr>
        <p:txBody>
          <a:bodyPr wrap="square" rtlCol="0">
            <a:spAutoFit/>
          </a:bodyPr>
          <a:lstStyle/>
          <a:p>
            <a:r>
              <a:rPr lang="ja-JP" altLang="en-US" sz="1200" dirty="0"/>
              <a:t>売買代金の支払</a:t>
            </a:r>
            <a:endParaRPr kumimoji="1" lang="en-US" altLang="ja-JP" sz="1200" dirty="0"/>
          </a:p>
        </p:txBody>
      </p:sp>
      <p:sp>
        <p:nvSpPr>
          <p:cNvPr id="57" name="テキスト ボックス 56">
            <a:extLst>
              <a:ext uri="{FF2B5EF4-FFF2-40B4-BE49-F238E27FC236}">
                <a16:creationId xmlns:a16="http://schemas.microsoft.com/office/drawing/2014/main" id="{F52CDB76-55BC-40E1-A6E3-1549CAA1A318}"/>
              </a:ext>
            </a:extLst>
          </p:cNvPr>
          <p:cNvSpPr txBox="1"/>
          <p:nvPr/>
        </p:nvSpPr>
        <p:spPr>
          <a:xfrm>
            <a:off x="3676272" y="4049362"/>
            <a:ext cx="692039" cy="461665"/>
          </a:xfrm>
          <a:prstGeom prst="rect">
            <a:avLst/>
          </a:prstGeom>
          <a:noFill/>
        </p:spPr>
        <p:txBody>
          <a:bodyPr wrap="square" rtlCol="0">
            <a:spAutoFit/>
          </a:bodyPr>
          <a:lstStyle/>
          <a:p>
            <a:r>
              <a:rPr lang="ja-JP" altLang="en-US" sz="1200" dirty="0"/>
              <a:t>設備の提供</a:t>
            </a:r>
            <a:endParaRPr lang="en-US" altLang="ja-JP" sz="1200" dirty="0"/>
          </a:p>
        </p:txBody>
      </p:sp>
      <p:sp>
        <p:nvSpPr>
          <p:cNvPr id="58" name="テキスト ボックス 57">
            <a:extLst>
              <a:ext uri="{FF2B5EF4-FFF2-40B4-BE49-F238E27FC236}">
                <a16:creationId xmlns:a16="http://schemas.microsoft.com/office/drawing/2014/main" id="{A828CF5B-11D1-4A8F-90DE-440114DBBD5C}"/>
              </a:ext>
            </a:extLst>
          </p:cNvPr>
          <p:cNvSpPr txBox="1"/>
          <p:nvPr/>
        </p:nvSpPr>
        <p:spPr>
          <a:xfrm>
            <a:off x="5317805" y="580670"/>
            <a:ext cx="3714900" cy="203132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a:t>
            </a:r>
            <a:r>
              <a:rPr kumimoji="1" lang="en-US" altLang="ja-JP" sz="1400" dirty="0"/>
              <a:t>PPA</a:t>
            </a:r>
            <a:r>
              <a:rPr kumimoji="1" lang="ja-JP" altLang="en-US" sz="1400" dirty="0"/>
              <a:t>事業者を「代表申請者」とすることも可</a:t>
            </a:r>
            <a:endParaRPr kumimoji="1" lang="en-US" altLang="ja-JP" sz="1400" dirty="0"/>
          </a:p>
          <a:p>
            <a:pPr marL="285750" indent="-285750">
              <a:buFont typeface="Wingdings" panose="05000000000000000000" pitchFamily="2" charset="2"/>
              <a:buChar char="Ø"/>
            </a:pPr>
            <a:r>
              <a:rPr kumimoji="1" lang="en-US" altLang="ja-JP" sz="1400" u="sng" dirty="0"/>
              <a:t>【</a:t>
            </a:r>
            <a:r>
              <a:rPr kumimoji="1" lang="ja-JP" altLang="en-US" sz="1400" u="sng" dirty="0"/>
              <a:t>リースバック契約を行う場合</a:t>
            </a:r>
            <a:r>
              <a:rPr kumimoji="1" lang="en-US" altLang="ja-JP" sz="1400" u="sng" dirty="0"/>
              <a:t>】</a:t>
            </a:r>
            <a:r>
              <a:rPr kumimoji="1" lang="ja-JP" altLang="en-US" sz="1400" u="sng" dirty="0"/>
              <a:t>リース事業者を申請者に含めず、</a:t>
            </a:r>
            <a:r>
              <a:rPr kumimoji="1" lang="en-US" altLang="ja-JP" sz="1400" u="sng" dirty="0"/>
              <a:t>PPA</a:t>
            </a:r>
            <a:r>
              <a:rPr kumimoji="1" lang="ja-JP" altLang="en-US" sz="1400" u="sng" dirty="0"/>
              <a:t>事業者のみの申請とすることは不可</a:t>
            </a:r>
          </a:p>
        </p:txBody>
      </p:sp>
      <p:sp>
        <p:nvSpPr>
          <p:cNvPr id="59" name="テキスト ボックス 58">
            <a:extLst>
              <a:ext uri="{FF2B5EF4-FFF2-40B4-BE49-F238E27FC236}">
                <a16:creationId xmlns:a16="http://schemas.microsoft.com/office/drawing/2014/main" id="{527C1ED3-4B6E-4B05-B8A4-6329885CA5D9}"/>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Tree>
    <p:extLst>
      <p:ext uri="{BB962C8B-B14F-4D97-AF65-F5344CB8AC3E}">
        <p14:creationId xmlns:p14="http://schemas.microsoft.com/office/powerpoint/2010/main" val="1944539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1811583" y="2864769"/>
            <a:ext cx="3090338" cy="96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太陽光発電設備の所有者／</a:t>
            </a:r>
            <a:r>
              <a:rPr lang="en-US" altLang="ja-JP" sz="1600" dirty="0">
                <a:solidFill>
                  <a:prstClr val="white"/>
                </a:solidFill>
                <a:latin typeface="+mj-ea"/>
              </a:rPr>
              <a:t> PPA</a:t>
            </a:r>
            <a:r>
              <a:rPr lang="ja-JP" altLang="en-US" sz="1600" dirty="0">
                <a:solidFill>
                  <a:prstClr val="white"/>
                </a:solidFill>
                <a:latin typeface="+mj-ea"/>
              </a:rPr>
              <a:t>事業者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1714182" y="811943"/>
            <a:ext cx="3011350" cy="1168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br>
              <a:rPr kumimoji="1" lang="en-US" altLang="ja-JP" sz="1600" dirty="0">
                <a:solidFill>
                  <a:schemeClr val="bg1"/>
                </a:solidFill>
              </a:rPr>
            </a:br>
            <a:r>
              <a:rPr kumimoji="1" lang="ja-JP" altLang="en-US" sz="1600" dirty="0">
                <a:solidFill>
                  <a:schemeClr val="bg1"/>
                </a:solidFill>
              </a:rPr>
              <a:t>車載型蓄電池の所有者</a:t>
            </a:r>
            <a:r>
              <a:rPr kumimoji="1" lang="en-US" altLang="ja-JP" sz="1600" dirty="0">
                <a:solidFill>
                  <a:schemeClr val="bg1"/>
                </a:solidFill>
              </a:rPr>
              <a:t>】</a:t>
            </a:r>
          </a:p>
          <a:p>
            <a:pPr algn="ctr"/>
            <a:r>
              <a:rPr kumimoji="1" lang="ja-JP" altLang="en-US" sz="1600" dirty="0">
                <a:solidFill>
                  <a:srgbClr val="FF0000"/>
                </a:solidFill>
              </a:rPr>
              <a:t>共同申請者</a:t>
            </a: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528816" y="206736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56550" y="2064117"/>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F989AD8C-9314-452F-BC4B-29FC258670A4}"/>
              </a:ext>
            </a:extLst>
          </p:cNvPr>
          <p:cNvSpPr txBox="1"/>
          <p:nvPr/>
        </p:nvSpPr>
        <p:spPr>
          <a:xfrm>
            <a:off x="3562462" y="2269715"/>
            <a:ext cx="959559" cy="307777"/>
          </a:xfrm>
          <a:prstGeom prst="rect">
            <a:avLst/>
          </a:prstGeom>
          <a:noFill/>
        </p:spPr>
        <p:txBody>
          <a:bodyPr wrap="square" rtlCol="0">
            <a:spAutoFit/>
          </a:bodyPr>
          <a:lstStyle/>
          <a:p>
            <a:r>
              <a:rPr lang="ja-JP" altLang="en-US" sz="1400" dirty="0"/>
              <a:t>電力供給</a:t>
            </a:r>
            <a:endParaRPr lang="en-US" altLang="ja-JP" sz="1400" dirty="0"/>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528816" y="3837654"/>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115531" y="3856818"/>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498930" y="4054716"/>
            <a:ext cx="557620"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562462" y="4144013"/>
            <a:ext cx="1454213"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11760" y="76474"/>
            <a:ext cx="6586471" cy="276999"/>
          </a:xfrm>
          <a:prstGeom prst="rect">
            <a:avLst/>
          </a:prstGeom>
          <a:noFill/>
        </p:spPr>
        <p:txBody>
          <a:bodyPr wrap="square" rtlCol="0">
            <a:spAutoFit/>
          </a:bodyPr>
          <a:lstStyle/>
          <a:p>
            <a:r>
              <a:rPr lang="en-US" altLang="ja-JP" sz="1200" dirty="0">
                <a:solidFill>
                  <a:srgbClr val="FF0000"/>
                </a:solidFill>
              </a:rPr>
              <a:t>※</a:t>
            </a:r>
            <a:r>
              <a:rPr lang="ja-JP" altLang="en-US" sz="1200" dirty="0">
                <a:solidFill>
                  <a:srgbClr val="FF0000"/>
                </a:solidFill>
              </a:rPr>
              <a:t>「オンサイト</a:t>
            </a:r>
            <a:r>
              <a:rPr lang="en-US" altLang="ja-JP" sz="1200" dirty="0">
                <a:solidFill>
                  <a:srgbClr val="FF0000"/>
                </a:solidFill>
              </a:rPr>
              <a:t>PPA</a:t>
            </a:r>
            <a:r>
              <a:rPr lang="ja-JP" altLang="en-US" sz="1200" dirty="0">
                <a:solidFill>
                  <a:srgbClr val="FF0000"/>
                </a:solidFill>
              </a:rPr>
              <a:t>モデル」で太陽光発電設備を導入、車載型蓄電池を需要家が発注</a:t>
            </a:r>
            <a:endParaRPr kumimoji="1" lang="ja-JP" altLang="en-US" dirty="0">
              <a:solidFill>
                <a:srgbClr val="FF0000"/>
              </a:solidFill>
            </a:endParaRPr>
          </a:p>
        </p:txBody>
      </p:sp>
      <p:grpSp>
        <p:nvGrpSpPr>
          <p:cNvPr id="13" name="グループ化 12"/>
          <p:cNvGrpSpPr/>
          <p:nvPr/>
        </p:nvGrpSpPr>
        <p:grpSpPr>
          <a:xfrm>
            <a:off x="4925253" y="1860450"/>
            <a:ext cx="534658" cy="1639232"/>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5351334" y="2447805"/>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7" name="角丸四角形 6"/>
          <p:cNvSpPr/>
          <p:nvPr/>
        </p:nvSpPr>
        <p:spPr>
          <a:xfrm>
            <a:off x="1567956" y="2701463"/>
            <a:ext cx="3534732" cy="127584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cxnSp>
        <p:nvCxnSpPr>
          <p:cNvPr id="29" name="直線矢印コネクタ 28">
            <a:extLst>
              <a:ext uri="{FF2B5EF4-FFF2-40B4-BE49-F238E27FC236}">
                <a16:creationId xmlns:a16="http://schemas.microsoft.com/office/drawing/2014/main" id="{898744C5-A539-4BF8-8849-88B10BA521FD}"/>
              </a:ext>
            </a:extLst>
          </p:cNvPr>
          <p:cNvCxnSpPr>
            <a:cxnSpLocks/>
          </p:cNvCxnSpPr>
          <p:nvPr/>
        </p:nvCxnSpPr>
        <p:spPr>
          <a:xfrm flipH="1">
            <a:off x="5016675" y="980728"/>
            <a:ext cx="115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a:extLst>
              <a:ext uri="{FF2B5EF4-FFF2-40B4-BE49-F238E27FC236}">
                <a16:creationId xmlns:a16="http://schemas.microsoft.com/office/drawing/2014/main" id="{6DE5E448-5649-4C6D-A419-8C3391CDDBF4}"/>
              </a:ext>
            </a:extLst>
          </p:cNvPr>
          <p:cNvCxnSpPr>
            <a:cxnSpLocks/>
          </p:cNvCxnSpPr>
          <p:nvPr/>
        </p:nvCxnSpPr>
        <p:spPr>
          <a:xfrm>
            <a:off x="5016675" y="1219046"/>
            <a:ext cx="115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30EEA4FD-7276-49C8-9A09-2128E8D6B560}"/>
              </a:ext>
            </a:extLst>
          </p:cNvPr>
          <p:cNvSpPr txBox="1"/>
          <p:nvPr/>
        </p:nvSpPr>
        <p:spPr>
          <a:xfrm>
            <a:off x="4960291" y="620924"/>
            <a:ext cx="1308343" cy="307777"/>
          </a:xfrm>
          <a:prstGeom prst="rect">
            <a:avLst/>
          </a:prstGeom>
          <a:noFill/>
        </p:spPr>
        <p:txBody>
          <a:bodyPr wrap="square" rtlCol="0">
            <a:spAutoFit/>
          </a:bodyPr>
          <a:lstStyle/>
          <a:p>
            <a:r>
              <a:rPr lang="ja-JP" altLang="en-US" sz="1400" dirty="0"/>
              <a:t>車載型蓄電池</a:t>
            </a:r>
            <a:endParaRPr lang="en-US" altLang="ja-JP" sz="1400" dirty="0"/>
          </a:p>
        </p:txBody>
      </p:sp>
      <p:sp>
        <p:nvSpPr>
          <p:cNvPr id="33" name="テキスト ボックス 32">
            <a:extLst>
              <a:ext uri="{FF2B5EF4-FFF2-40B4-BE49-F238E27FC236}">
                <a16:creationId xmlns:a16="http://schemas.microsoft.com/office/drawing/2014/main" id="{EA905859-B887-43DB-A2A1-3F29A4EF7688}"/>
              </a:ext>
            </a:extLst>
          </p:cNvPr>
          <p:cNvSpPr txBox="1"/>
          <p:nvPr/>
        </p:nvSpPr>
        <p:spPr>
          <a:xfrm>
            <a:off x="5287290" y="1225518"/>
            <a:ext cx="601408" cy="523220"/>
          </a:xfrm>
          <a:prstGeom prst="rect">
            <a:avLst/>
          </a:prstGeom>
          <a:noFill/>
        </p:spPr>
        <p:txBody>
          <a:bodyPr wrap="square" rtlCol="0">
            <a:spAutoFit/>
          </a:bodyPr>
          <a:lstStyle/>
          <a:p>
            <a:r>
              <a:rPr lang="ja-JP" altLang="en-US" sz="1400" dirty="0"/>
              <a:t>発注</a:t>
            </a:r>
            <a:endParaRPr lang="en-US" altLang="ja-JP" sz="1400" dirty="0"/>
          </a:p>
          <a:p>
            <a:r>
              <a:rPr lang="ja-JP" altLang="en-US" sz="1400" dirty="0"/>
              <a:t>支払</a:t>
            </a:r>
            <a:endParaRPr lang="en-US" altLang="ja-JP" sz="1400" dirty="0"/>
          </a:p>
        </p:txBody>
      </p:sp>
      <p:sp>
        <p:nvSpPr>
          <p:cNvPr id="34" name="角丸四角形 6">
            <a:extLst>
              <a:ext uri="{FF2B5EF4-FFF2-40B4-BE49-F238E27FC236}">
                <a16:creationId xmlns:a16="http://schemas.microsoft.com/office/drawing/2014/main" id="{6FBA83B8-EBDE-49AA-88E4-B3292C8F7B10}"/>
              </a:ext>
            </a:extLst>
          </p:cNvPr>
          <p:cNvSpPr/>
          <p:nvPr/>
        </p:nvSpPr>
        <p:spPr>
          <a:xfrm>
            <a:off x="1403648" y="670183"/>
            <a:ext cx="3534732" cy="15003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6" name="角丸四角形 6">
            <a:extLst>
              <a:ext uri="{FF2B5EF4-FFF2-40B4-BE49-F238E27FC236}">
                <a16:creationId xmlns:a16="http://schemas.microsoft.com/office/drawing/2014/main" id="{F2BB977F-E49D-4C0E-9236-BCA9208684EA}"/>
              </a:ext>
            </a:extLst>
          </p:cNvPr>
          <p:cNvSpPr/>
          <p:nvPr/>
        </p:nvSpPr>
        <p:spPr>
          <a:xfrm>
            <a:off x="1519537" y="734521"/>
            <a:ext cx="3329695" cy="1342615"/>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A6A8E780-0D76-4A8B-B19A-64BB52BE2A21}"/>
              </a:ext>
            </a:extLst>
          </p:cNvPr>
          <p:cNvSpPr txBox="1"/>
          <p:nvPr/>
        </p:nvSpPr>
        <p:spPr>
          <a:xfrm>
            <a:off x="1518752" y="2287168"/>
            <a:ext cx="1573566" cy="276999"/>
          </a:xfrm>
          <a:prstGeom prst="rect">
            <a:avLst/>
          </a:prstGeom>
          <a:noFill/>
        </p:spPr>
        <p:txBody>
          <a:bodyPr wrap="square" rtlCol="0">
            <a:spAutoFit/>
          </a:bodyPr>
          <a:lstStyle/>
          <a:p>
            <a:r>
              <a:rPr lang="ja-JP" altLang="en-US" sz="1200" dirty="0"/>
              <a:t>サービス料金の支払</a:t>
            </a:r>
          </a:p>
        </p:txBody>
      </p:sp>
      <p:sp>
        <p:nvSpPr>
          <p:cNvPr id="38" name="正方形/長方形 37">
            <a:extLst>
              <a:ext uri="{FF2B5EF4-FFF2-40B4-BE49-F238E27FC236}">
                <a16:creationId xmlns:a16="http://schemas.microsoft.com/office/drawing/2014/main" id="{F79D6C3A-26DB-4BFE-8FBD-D0F5B04A6513}"/>
              </a:ext>
            </a:extLst>
          </p:cNvPr>
          <p:cNvSpPr/>
          <p:nvPr/>
        </p:nvSpPr>
        <p:spPr>
          <a:xfrm>
            <a:off x="2322262" y="482970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39" name="正方形/長方形 38">
            <a:extLst>
              <a:ext uri="{FF2B5EF4-FFF2-40B4-BE49-F238E27FC236}">
                <a16:creationId xmlns:a16="http://schemas.microsoft.com/office/drawing/2014/main" id="{12944397-8A06-42DF-A2A3-395D4D6FB896}"/>
              </a:ext>
            </a:extLst>
          </p:cNvPr>
          <p:cNvSpPr/>
          <p:nvPr/>
        </p:nvSpPr>
        <p:spPr>
          <a:xfrm>
            <a:off x="6286285" y="871948"/>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販売事業者</a:t>
            </a:r>
            <a:r>
              <a:rPr kumimoji="1" lang="en-US" altLang="ja-JP" sz="1600" dirty="0"/>
              <a:t>】</a:t>
            </a:r>
            <a:endParaRPr kumimoji="1" lang="ja-JP" altLang="en-US" sz="1600" dirty="0"/>
          </a:p>
        </p:txBody>
      </p:sp>
      <p:sp>
        <p:nvSpPr>
          <p:cNvPr id="40" name="テキスト ボックス 39">
            <a:extLst>
              <a:ext uri="{FF2B5EF4-FFF2-40B4-BE49-F238E27FC236}">
                <a16:creationId xmlns:a16="http://schemas.microsoft.com/office/drawing/2014/main" id="{1AF036AA-7E31-433A-980E-2DB75E28CCAA}"/>
              </a:ext>
            </a:extLst>
          </p:cNvPr>
          <p:cNvSpPr txBox="1"/>
          <p:nvPr/>
        </p:nvSpPr>
        <p:spPr>
          <a:xfrm>
            <a:off x="5340314" y="3921763"/>
            <a:ext cx="3534730" cy="1815882"/>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補助金は原則として設備ごとに、「代表申請者（代表事業者）」「共同申請者（共同事業者）」、それぞれへの交付となる。</a:t>
            </a:r>
          </a:p>
          <a:p>
            <a:pPr marL="285750" indent="-285750">
              <a:buFont typeface="Wingdings" panose="05000000000000000000" pitchFamily="2" charset="2"/>
              <a:buChar char="Ø"/>
            </a:pPr>
            <a:r>
              <a:rPr kumimoji="1" lang="ja-JP" altLang="en-US" sz="1400" dirty="0"/>
              <a:t>この場合、需要家は</a:t>
            </a:r>
            <a:r>
              <a:rPr kumimoji="1" lang="ja-JP" altLang="en-US" sz="1400" dirty="0">
                <a:solidFill>
                  <a:srgbClr val="FF0000"/>
                </a:solidFill>
              </a:rPr>
              <a:t>「共同申請者」</a:t>
            </a:r>
            <a:r>
              <a:rPr kumimoji="1" lang="ja-JP" altLang="en-US" sz="1400" dirty="0"/>
              <a:t>かつ</a:t>
            </a:r>
            <a:r>
              <a:rPr kumimoji="1" lang="ja-JP" altLang="en-US" sz="1400" dirty="0">
                <a:solidFill>
                  <a:schemeClr val="accent1"/>
                </a:solidFill>
              </a:rPr>
              <a:t>「共同事業者」</a:t>
            </a:r>
            <a:r>
              <a:rPr kumimoji="1" lang="ja-JP" altLang="en-US" sz="1400" dirty="0"/>
              <a:t>となる。</a:t>
            </a:r>
          </a:p>
        </p:txBody>
      </p:sp>
    </p:spTree>
    <p:extLst>
      <p:ext uri="{BB962C8B-B14F-4D97-AF65-F5344CB8AC3E}">
        <p14:creationId xmlns:p14="http://schemas.microsoft.com/office/powerpoint/2010/main" val="98625377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Arial"/>
        <a:ea typeface="游ゴシック Medium"/>
        <a:cs typeface=""/>
      </a:majorFont>
      <a:minorFont>
        <a:latin typeface="Arial"/>
        <a:ea typeface="游ゴシック Mediu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8E969926-C35E-4B9C-93F7-57A51276E4E6}" vid="{CB478695-38CA-4AB5-81A7-0DBA352C88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1116</Words>
  <Application>Microsoft Office PowerPoint</Application>
  <PresentationFormat>画面に合わせる (4:3)</PresentationFormat>
  <Paragraphs>131</Paragraphs>
  <Slides>8</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ＭＳ Ｐゴシック</vt:lpstr>
      <vt:lpstr>游ゴシック</vt:lpstr>
      <vt:lpstr>游ゴシック Medium</vt:lpstr>
      <vt:lpstr>Arial</vt:lpstr>
      <vt:lpstr>Wingdings</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2020-02-06T04:56:37Z</dcterms:created>
  <dcterms:modified xsi:type="dcterms:W3CDTF">2022-03-30T02:13:49Z</dcterms:modified>
</cp:coreProperties>
</file>