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72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2021/3/22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498708" y="31780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導入設備の運用説明書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24694" y="1213658"/>
            <a:ext cx="8830883" cy="5334291"/>
            <a:chOff x="124694" y="590203"/>
            <a:chExt cx="8830883" cy="6199049"/>
          </a:xfrm>
        </p:grpSpPr>
        <p:sp>
          <p:nvSpPr>
            <p:cNvPr id="12" name="正方形/長方形 11"/>
            <p:cNvSpPr/>
            <p:nvPr/>
          </p:nvSpPr>
          <p:spPr>
            <a:xfrm>
              <a:off x="124694" y="598996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5219009" y="590203"/>
              <a:ext cx="1384" cy="4387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219009" y="906418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221780" y="2944349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4547062" y="4977681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B58C27B-8B38-4E8D-97AB-2E56397004C3}"/>
              </a:ext>
            </a:extLst>
          </p:cNvPr>
          <p:cNvSpPr txBox="1"/>
          <p:nvPr/>
        </p:nvSpPr>
        <p:spPr>
          <a:xfrm>
            <a:off x="4908666" y="453461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施設の住所：　　　　　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0BC147E-169E-417A-89FC-D2867E44B436}"/>
              </a:ext>
            </a:extLst>
          </p:cNvPr>
          <p:cNvSpPr txBox="1"/>
          <p:nvPr/>
        </p:nvSpPr>
        <p:spPr>
          <a:xfrm>
            <a:off x="4898729" y="758135"/>
            <a:ext cx="3743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設備設置箇所の住所：　　　　　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7C0F605-654E-46D3-83BE-670212B25911}"/>
              </a:ext>
            </a:extLst>
          </p:cNvPr>
          <p:cNvSpPr txBox="1"/>
          <p:nvPr/>
        </p:nvSpPr>
        <p:spPr>
          <a:xfrm>
            <a:off x="4908665" y="162431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施設名：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68291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2610204" y="2493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導入設備の運用方法説明図面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874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2/2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350582" y="1378404"/>
            <a:ext cx="8657647" cy="5380512"/>
            <a:chOff x="146800" y="588052"/>
            <a:chExt cx="8813044" cy="6195773"/>
          </a:xfrm>
        </p:grpSpPr>
        <p:sp>
          <p:nvSpPr>
            <p:cNvPr id="18" name="正方形/長方形 17"/>
            <p:cNvSpPr/>
            <p:nvPr/>
          </p:nvSpPr>
          <p:spPr>
            <a:xfrm>
              <a:off x="146800" y="588052"/>
              <a:ext cx="8794868" cy="6190256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230089" y="590352"/>
              <a:ext cx="3722716" cy="439775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26" name="直線コネクタ 25"/>
            <p:cNvCxnSpPr>
              <a:cxnSpLocks/>
            </p:cNvCxnSpPr>
            <p:nvPr/>
          </p:nvCxnSpPr>
          <p:spPr>
            <a:xfrm flipH="1">
              <a:off x="5219009" y="590203"/>
              <a:ext cx="1384" cy="40127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219008" y="906418"/>
              <a:ext cx="3733796" cy="2033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太陽光発電電力は、パワーコンディショナの系統出力から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分電盤を経由して特定負荷設備及び車載型蓄電池へ供給さ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れる。　　　　　　　　　　　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発電電力が特定負荷設備の消費電力より大きい且つ蓄電池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が満充電でない場合は、この余剰電力は蓄電池に充電され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発電電力が特定負荷設備の消費電力より小さい場合は、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蓄電池から特定負荷設備へ電力を供給する。（蓄電池容量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が設定値を割り込むと供給停止し、商用電源から供給）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パワーコンディショナの自立運転出力は、平常時には停止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226048" y="2935368"/>
              <a:ext cx="3733796" cy="203497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災害時に電力系統が停止すると、パワーコンディショナの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系統出力も自動で停止するため、手動又は自動で自立運転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系を復帰させる。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停電時に太陽光発電がある場合は、パワーコンディショナ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の自立運転出力から特定負荷設備に電力供給を行う。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発電量が特定負荷設備の電力消費量を上回る場合は、余剰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電力を蓄電池に充電する。下回る場合は、蓄電池から特定</a:t>
              </a:r>
              <a:b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</a:b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負荷設備電力を供給する。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車載型蓄電池より特定負荷へ電力を供給する。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・太陽電池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240W×50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枚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12kW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・パワーコンディショナ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（自立運転出力付き）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		13kW×1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・リチウムイオン蓄電池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12kWh×2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24kWh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	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547061" y="4978322"/>
              <a:ext cx="4405744" cy="18055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　</a:t>
              </a:r>
              <a:endParaRPr kumimoji="1" lang="en-US" altLang="ja-JP" sz="1200" dirty="0">
                <a:solidFill>
                  <a:schemeClr val="tx1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事務室照明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300W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廊下照明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200W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・系統②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台所コンセント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1500W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・系統③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食堂・居間コンセント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1200W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657868" y="1957459"/>
            <a:ext cx="3914132" cy="294308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25209" y="35968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導入設備の運用説明書（</a:t>
            </a:r>
            <a:r>
              <a:rPr kumimoji="1" lang="en-US" altLang="ja-JP" sz="2000" b="1" u="sng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750721" y="351635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64BA26-1F7E-4426-BA63-7C6F9C2B98CA}"/>
              </a:ext>
            </a:extLst>
          </p:cNvPr>
          <p:cNvSpPr txBox="1"/>
          <p:nvPr/>
        </p:nvSpPr>
        <p:spPr>
          <a:xfrm>
            <a:off x="4738256" y="670876"/>
            <a:ext cx="42699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設備設置箇所の住所：同上</a:t>
            </a:r>
            <a:endParaRPr kumimoji="1" lang="en-US" altLang="ja-JP" sz="1400" b="1" u="sng" dirty="0">
              <a:solidFill>
                <a:srgbClr val="FF0000"/>
              </a:solidFill>
              <a:latin typeface="+mn-ea"/>
            </a:endParaRPr>
          </a:p>
          <a:p>
            <a:r>
              <a:rPr kumimoji="1" lang="ja-JP" altLang="en-US" sz="1000" b="1" dirty="0">
                <a:solidFill>
                  <a:srgbClr val="FF0000"/>
                </a:solidFill>
                <a:latin typeface="+mn-ea"/>
              </a:rPr>
              <a:t>　　</a:t>
            </a:r>
            <a:r>
              <a:rPr kumimoji="1" lang="en-US" altLang="ja-JP" sz="900" b="1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900" b="1" dirty="0">
                <a:solidFill>
                  <a:srgbClr val="FF0000"/>
                </a:solidFill>
                <a:latin typeface="+mn-ea"/>
              </a:rPr>
              <a:t>太陽光パネルの設置箇所が同一敷地内でなく、</a:t>
            </a:r>
            <a:br>
              <a:rPr kumimoji="1" lang="en-US" altLang="ja-JP" sz="900" b="1" dirty="0">
                <a:solidFill>
                  <a:srgbClr val="FF0000"/>
                </a:solidFill>
                <a:latin typeface="+mn-ea"/>
              </a:rPr>
            </a:br>
            <a:r>
              <a:rPr kumimoji="1" lang="ja-JP" altLang="en-US" sz="900" b="1" dirty="0">
                <a:solidFill>
                  <a:srgbClr val="FF0000"/>
                </a:solidFill>
                <a:latin typeface="+mn-ea"/>
              </a:rPr>
              <a:t>　　　 自営線でつなぐ場合などは、設備の設置箇所の住所を記入すること　　　</a:t>
            </a:r>
            <a:endParaRPr kumimoji="1" lang="ja-JP" altLang="en-US" sz="1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759033" y="60605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1CF8347-B427-430D-983A-DEF5981737C9}"/>
              </a:ext>
            </a:extLst>
          </p:cNvPr>
          <p:cNvSpPr txBox="1"/>
          <p:nvPr/>
        </p:nvSpPr>
        <p:spPr>
          <a:xfrm>
            <a:off x="448502" y="6203933"/>
            <a:ext cx="17607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・車載型蓄電池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E919144-7C2B-4602-A3B5-7F599A6D3BB2}"/>
              </a:ext>
            </a:extLst>
          </p:cNvPr>
          <p:cNvGrpSpPr/>
          <p:nvPr/>
        </p:nvGrpSpPr>
        <p:grpSpPr>
          <a:xfrm>
            <a:off x="3423332" y="3331443"/>
            <a:ext cx="1854316" cy="439512"/>
            <a:chOff x="3423332" y="3331443"/>
            <a:chExt cx="1854316" cy="43951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F0028E5-FE53-4721-BB68-E7B307291EFE}"/>
                </a:ext>
              </a:extLst>
            </p:cNvPr>
            <p:cNvSpPr txBox="1"/>
            <p:nvPr/>
          </p:nvSpPr>
          <p:spPr>
            <a:xfrm>
              <a:off x="4058027" y="3331443"/>
              <a:ext cx="520071" cy="1692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solidFill>
                    <a:schemeClr val="tx1"/>
                  </a:solidFill>
                </a:rPr>
                <a:t>充放電設備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068BF84-6DA5-4DF9-B1F0-A564E0991DC8}"/>
                </a:ext>
              </a:extLst>
            </p:cNvPr>
            <p:cNvSpPr txBox="1"/>
            <p:nvPr/>
          </p:nvSpPr>
          <p:spPr>
            <a:xfrm>
              <a:off x="4636665" y="3333440"/>
              <a:ext cx="640983" cy="1692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solidFill>
                    <a:schemeClr val="tx1"/>
                  </a:solidFill>
                </a:rPr>
                <a:t>車載型蓄電池</a:t>
              </a: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202D68B7-F705-4412-A8B9-146BAFC34199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>
              <a:off x="4578098" y="3416082"/>
              <a:ext cx="58567" cy="199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3FF6CABF-5EB9-40FD-82F1-86C4BE6B3C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3332" y="3411175"/>
              <a:ext cx="0" cy="35978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6915C655-60CF-4F84-87DD-4ED75AA4A445}"/>
                </a:ext>
              </a:extLst>
            </p:cNvPr>
            <p:cNvCxnSpPr/>
            <p:nvPr/>
          </p:nvCxnSpPr>
          <p:spPr>
            <a:xfrm>
              <a:off x="3423332" y="3411174"/>
              <a:ext cx="63469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1637959" y="20473"/>
            <a:ext cx="6120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2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571</Words>
  <PresentationFormat>画面に合わせる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2019-10-07T06:26:31Z</dcterms:created>
  <dcterms:modified xsi:type="dcterms:W3CDTF">2021-03-22T01:00:26Z</dcterms:modified>
</cp:coreProperties>
</file>