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1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52574" y="71053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u="sng" dirty="0">
                <a:latin typeface="+mn-ea"/>
              </a:rPr>
              <a:t>導入設備の運用説明書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1AD2D78-0F0B-1580-C19B-71F279E2B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99823"/>
              </p:ext>
            </p:extLst>
          </p:nvPr>
        </p:nvGraphicFramePr>
        <p:xfrm>
          <a:off x="3478306" y="564776"/>
          <a:ext cx="5465669" cy="5709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6118">
                  <a:extLst>
                    <a:ext uri="{9D8B030D-6E8A-4147-A177-3AD203B41FA5}">
                      <a16:colId xmlns:a16="http://schemas.microsoft.com/office/drawing/2014/main" val="553612515"/>
                    </a:ext>
                  </a:extLst>
                </a:gridCol>
                <a:gridCol w="4479551">
                  <a:extLst>
                    <a:ext uri="{9D8B030D-6E8A-4147-A177-3AD203B41FA5}">
                      <a16:colId xmlns:a16="http://schemas.microsoft.com/office/drawing/2014/main" val="4002155038"/>
                    </a:ext>
                  </a:extLst>
                </a:gridCol>
              </a:tblGrid>
              <a:tr h="29691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</a:rPr>
                        <a:t>施設の住所：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477774"/>
                  </a:ext>
                </a:extLst>
              </a:tr>
              <a:tr h="27407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施設名：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33726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D3C050E-07B5-21F0-F76A-1560241BC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40024"/>
              </p:ext>
            </p:extLst>
          </p:nvPr>
        </p:nvGraphicFramePr>
        <p:xfrm>
          <a:off x="209550" y="1172199"/>
          <a:ext cx="8734425" cy="5333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488098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894132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32193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1827950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749749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433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28130F08-B0FE-95C7-A5A7-1DC7A6A71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1609"/>
              </p:ext>
            </p:extLst>
          </p:nvPr>
        </p:nvGraphicFramePr>
        <p:xfrm>
          <a:off x="172319" y="797856"/>
          <a:ext cx="8794868" cy="5597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7434">
                  <a:extLst>
                    <a:ext uri="{9D8B030D-6E8A-4147-A177-3AD203B41FA5}">
                      <a16:colId xmlns:a16="http://schemas.microsoft.com/office/drawing/2014/main" val="1003065110"/>
                    </a:ext>
                  </a:extLst>
                </a:gridCol>
                <a:gridCol w="4397434">
                  <a:extLst>
                    <a:ext uri="{9D8B030D-6E8A-4147-A177-3AD203B41FA5}">
                      <a16:colId xmlns:a16="http://schemas.microsoft.com/office/drawing/2014/main" val="736873449"/>
                    </a:ext>
                  </a:extLst>
                </a:gridCol>
              </a:tblGrid>
              <a:tr h="3165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69748"/>
                  </a:ext>
                </a:extLst>
              </a:tr>
              <a:tr h="2489780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665946"/>
                  </a:ext>
                </a:extLst>
              </a:tr>
              <a:tr h="2920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平常時（夜間）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災害時（夜間）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629026"/>
                  </a:ext>
                </a:extLst>
              </a:tr>
              <a:tr h="2498815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961979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88450" y="52085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u="sng" dirty="0">
                <a:latin typeface="+mn-ea"/>
              </a:rPr>
              <a:t>導入設備の運用方法説明図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977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 </a:t>
            </a:r>
            <a:r>
              <a:rPr kumimoji="1" lang="en-US" altLang="ja-JP" sz="1400" dirty="0"/>
              <a:t>2/2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47CB88-887D-DE1B-344C-D605F8F10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346497"/>
              </p:ext>
            </p:extLst>
          </p:nvPr>
        </p:nvGraphicFramePr>
        <p:xfrm>
          <a:off x="209550" y="1330950"/>
          <a:ext cx="8734425" cy="50800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632555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749675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27462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2067796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太陽光発電電力は、パワーコンディショナの系統出力から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分電盤を経由して特定負荷設備及び車載型蓄電池へ供給さ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れる。　　　　　　　　　　　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発電電力が特定負荷設備の消費電力より大きい且つ蓄電池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が満充電でない場合は、この余剰電力は蓄電池に充電され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発電電力が特定負荷設備の消費電力より小さい場合は、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蓄電池から特定負荷設備へ電力を供給する。（蓄電池容量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が設定値を割り込むと供給停止し、商用電源から供給）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パワーコンディショナの自立運転出力は、平常時には停止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461435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災害時に電力系統が停止すると、パワーコンディショナの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系統出力も自動で停止するため、手動又は自動で自立運転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系を復帰させる。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停電時に太陽光発電がある場合は、パワーコンディショナ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の自立運転出力から特定負荷設備に電力供給を行う。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発電量が特定負荷設備の電力消費量を上回る場合は、余剰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電力を蓄電池に充電する。下回る場合は、蓄電池から特定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負荷設備電力を供給する。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車載型蓄電池より特定負荷へ電力を供給する。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106926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・太陽電池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240W×50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枚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12kW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・パワーコンディショナ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（自立運転出力付き）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13kW×1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・リチウムイオン蓄電池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12kWh×2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24kWh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</a:rPr>
                        <a:t>・車載型蓄電池</a:t>
                      </a:r>
                      <a:endParaRPr kumimoji="1" lang="ja-JP" altLang="en-US" sz="1000" dirty="0"/>
                    </a:p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事務室照明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300W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廊下照明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200W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・系統②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台所コンセント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          1500W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・系統③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食堂・居間コンセント 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1200W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678789" y="764230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678789" y="1014556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1886D2C-1B37-68C6-68E6-4CE428ADC6BC}"/>
              </a:ext>
            </a:extLst>
          </p:cNvPr>
          <p:cNvGrpSpPr/>
          <p:nvPr/>
        </p:nvGrpSpPr>
        <p:grpSpPr>
          <a:xfrm>
            <a:off x="365076" y="1984052"/>
            <a:ext cx="4664395" cy="2853557"/>
            <a:chOff x="365076" y="1730052"/>
            <a:chExt cx="4664395" cy="285355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biLevel thresh="75000"/>
            </a:blip>
            <a:stretch>
              <a:fillRect/>
            </a:stretch>
          </p:blipFill>
          <p:spPr>
            <a:xfrm>
              <a:off x="365076" y="1730052"/>
              <a:ext cx="3954432" cy="2853557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E919144-7C2B-4602-A3B5-7F599A6D3BB2}"/>
                </a:ext>
              </a:extLst>
            </p:cNvPr>
            <p:cNvGrpSpPr/>
            <p:nvPr/>
          </p:nvGrpSpPr>
          <p:grpSpPr>
            <a:xfrm>
              <a:off x="3169516" y="3101258"/>
              <a:ext cx="1859955" cy="410077"/>
              <a:chOff x="3423332" y="3331443"/>
              <a:chExt cx="1841000" cy="439512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F0028E5-FE53-4721-BB68-E7B307291EFE}"/>
                  </a:ext>
                </a:extLst>
              </p:cNvPr>
              <p:cNvSpPr txBox="1"/>
              <p:nvPr/>
            </p:nvSpPr>
            <p:spPr>
              <a:xfrm>
                <a:off x="4058027" y="3331443"/>
                <a:ext cx="520071" cy="1692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充放電設備</a:t>
                </a: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068BF84-6DA5-4DF9-B1F0-A564E0991DC8}"/>
                  </a:ext>
                </a:extLst>
              </p:cNvPr>
              <p:cNvSpPr txBox="1"/>
              <p:nvPr/>
            </p:nvSpPr>
            <p:spPr>
              <a:xfrm>
                <a:off x="4636666" y="3333440"/>
                <a:ext cx="627666" cy="18142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車載型蓄電池</a:t>
                </a:r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02D68B7-F705-4412-A8B9-146BAFC34199}"/>
                  </a:ext>
                </a:extLst>
              </p:cNvPr>
              <p:cNvCxnSpPr>
                <a:cxnSpLocks/>
                <a:stCxn id="10" idx="3"/>
                <a:endCxn id="11" idx="1"/>
              </p:cNvCxnSpPr>
              <p:nvPr/>
            </p:nvCxnSpPr>
            <p:spPr>
              <a:xfrm>
                <a:off x="4578098" y="3416081"/>
                <a:ext cx="58568" cy="807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3FF6CABF-5EB9-40FD-82F1-86C4BE6B3C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23332" y="3411175"/>
                <a:ext cx="0" cy="35978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>
                <a:extLst>
                  <a:ext uri="{FF2B5EF4-FFF2-40B4-BE49-F238E27FC236}">
                    <a16:creationId xmlns:a16="http://schemas.microsoft.com/office/drawing/2014/main" id="{6915C655-60CF-4F84-87DD-4ED75AA4A445}"/>
                  </a:ext>
                </a:extLst>
              </p:cNvPr>
              <p:cNvCxnSpPr/>
              <p:nvPr/>
            </p:nvCxnSpPr>
            <p:spPr>
              <a:xfrm>
                <a:off x="3423332" y="3411174"/>
                <a:ext cx="634695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DC56F9D-1CF5-9C58-5B17-D74D1906F92C}"/>
              </a:ext>
            </a:extLst>
          </p:cNvPr>
          <p:cNvSpPr txBox="1"/>
          <p:nvPr/>
        </p:nvSpPr>
        <p:spPr>
          <a:xfrm>
            <a:off x="107093" y="1014555"/>
            <a:ext cx="294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導入設備の運用説明書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(※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85384" y="194724"/>
            <a:ext cx="364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画面に合わせる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2019-10-07T06:26:31Z</dcterms:created>
  <dcterms:modified xsi:type="dcterms:W3CDTF">2024-04-09T08:19:39Z</dcterms:modified>
</cp:coreProperties>
</file>