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11"/>
  </p:notesMasterIdLst>
  <p:sldIdLst>
    <p:sldId id="260" r:id="rId2"/>
    <p:sldId id="277" r:id="rId3"/>
    <p:sldId id="266" r:id="rId4"/>
    <p:sldId id="278" r:id="rId5"/>
    <p:sldId id="263" r:id="rId6"/>
    <p:sldId id="269" r:id="rId7"/>
    <p:sldId id="267" r:id="rId8"/>
    <p:sldId id="276" r:id="rId9"/>
    <p:sldId id="275" r:id="rId1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8BF2F0-FDF5-49DA-BBF0-CFEF0AAED0EB}" v="144" dt="2023-03-19T12:32:16.3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96492" autoAdjust="0"/>
  </p:normalViewPr>
  <p:slideViewPr>
    <p:cSldViewPr>
      <p:cViewPr varScale="1">
        <p:scale>
          <a:sx n="158" d="100"/>
          <a:sy n="158" d="100"/>
        </p:scale>
        <p:origin x="1780" y="100"/>
      </p:cViewPr>
      <p:guideLst>
        <p:guide orient="horz" pos="2160"/>
        <p:guide pos="2880"/>
      </p:guideLst>
    </p:cSldViewPr>
  </p:slideViewPr>
  <p:outlineViewPr>
    <p:cViewPr>
      <p:scale>
        <a:sx n="100" d="100"/>
        <a:sy n="100" d="100"/>
      </p:scale>
      <p:origin x="0" y="0"/>
    </p:cViewPr>
  </p:outlineViewPr>
  <p:notesTextViewPr>
    <p:cViewPr>
      <p:scale>
        <a:sx n="1" d="1"/>
        <a:sy n="1" d="1"/>
      </p:scale>
      <p:origin x="0" y="0"/>
    </p:cViewPr>
  </p:notesTextViewPr>
  <p:sorterViewPr>
    <p:cViewPr>
      <p:scale>
        <a:sx n="200" d="100"/>
        <a:sy n="200" d="100"/>
      </p:scale>
      <p:origin x="0" y="-2190"/>
    </p:cViewPr>
  </p:sorterViewPr>
  <p:notesViewPr>
    <p:cSldViewPr>
      <p:cViewPr varScale="1">
        <p:scale>
          <a:sx n="81" d="100"/>
          <a:sy n="81" d="100"/>
        </p:scale>
        <p:origin x="39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C2B6FD0-B7AD-434B-80A3-035F00AAA6C9}" type="datetimeFigureOut">
              <a:rPr kumimoji="1" lang="ja-JP" altLang="en-US" smtClean="0"/>
              <a:t>2023/3/30</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4B90777-FF7F-4042-8A72-6485EB623DCC}" type="slidenum">
              <a:rPr kumimoji="1" lang="ja-JP" altLang="en-US" smtClean="0"/>
              <a:t>‹#›</a:t>
            </a:fld>
            <a:endParaRPr kumimoji="1" lang="ja-JP" altLang="en-US"/>
          </a:p>
        </p:txBody>
      </p:sp>
    </p:spTree>
    <p:extLst>
      <p:ext uri="{BB962C8B-B14F-4D97-AF65-F5344CB8AC3E}">
        <p14:creationId xmlns:p14="http://schemas.microsoft.com/office/powerpoint/2010/main" val="11366456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1</a:t>
            </a:fld>
            <a:endParaRPr kumimoji="1" lang="ja-JP" altLang="en-US"/>
          </a:p>
        </p:txBody>
      </p:sp>
    </p:spTree>
    <p:extLst>
      <p:ext uri="{BB962C8B-B14F-4D97-AF65-F5344CB8AC3E}">
        <p14:creationId xmlns:p14="http://schemas.microsoft.com/office/powerpoint/2010/main" val="2294408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2</a:t>
            </a:fld>
            <a:endParaRPr kumimoji="1" lang="ja-JP" altLang="en-US"/>
          </a:p>
        </p:txBody>
      </p:sp>
    </p:spTree>
    <p:extLst>
      <p:ext uri="{BB962C8B-B14F-4D97-AF65-F5344CB8AC3E}">
        <p14:creationId xmlns:p14="http://schemas.microsoft.com/office/powerpoint/2010/main" val="2541183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47667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965DE7F-997E-4950-A9DE-65DA89772E57}"/>
              </a:ext>
            </a:extLst>
          </p:cNvPr>
          <p:cNvSpPr txBox="1"/>
          <p:nvPr userDrawn="1"/>
        </p:nvSpPr>
        <p:spPr>
          <a:xfrm>
            <a:off x="2116874" y="6219555"/>
            <a:ext cx="6775606" cy="584775"/>
          </a:xfrm>
          <a:prstGeom prst="rect">
            <a:avLst/>
          </a:prstGeom>
          <a:noFill/>
        </p:spPr>
        <p:txBody>
          <a:bodyPr wrap="square" rtlCol="0">
            <a:spAutoFit/>
          </a:bodyPr>
          <a:lstStyle/>
          <a:p>
            <a:r>
              <a:rPr kumimoji="1" lang="en-US" altLang="ja-JP" sz="800" dirty="0"/>
              <a:t>※</a:t>
            </a:r>
            <a:r>
              <a:rPr kumimoji="1" lang="ja-JP" altLang="en-US" sz="800" dirty="0"/>
              <a:t>補助事業において発生する契約やお金の流れや太陽光発電設備等の使用者などを本様式で図解すること。</a:t>
            </a:r>
            <a:endParaRPr kumimoji="1" lang="en-US" altLang="ja-JP" sz="800" dirty="0"/>
          </a:p>
          <a:p>
            <a:r>
              <a:rPr kumimoji="1" lang="en-US" altLang="ja-JP" sz="800" dirty="0"/>
              <a:t>※</a:t>
            </a:r>
            <a:r>
              <a:rPr kumimoji="1" lang="ja-JP" altLang="en-US" sz="800" dirty="0"/>
              <a:t>申請時に、導入設備の設置場所、補助事業者（代表申請者、共同申請者）および関係者（需要家などの共同事</a:t>
            </a:r>
            <a:r>
              <a:rPr kumimoji="1" lang="ja-JP" altLang="en-US" sz="800"/>
              <a:t>業者）などが</a:t>
            </a:r>
            <a:r>
              <a:rPr kumimoji="1" lang="ja-JP" altLang="en-US" sz="800" dirty="0"/>
              <a:t>確定していること。代表申請者の変更を含め、申請後の実施体制表の変更は認められない。</a:t>
            </a:r>
            <a:endParaRPr kumimoji="1" lang="en-US" altLang="ja-JP" sz="800" dirty="0"/>
          </a:p>
          <a:p>
            <a:r>
              <a:rPr kumimoji="1" lang="en-US" altLang="ja-JP" sz="800" dirty="0"/>
              <a:t>※</a:t>
            </a:r>
            <a:r>
              <a:rPr kumimoji="1" lang="ja-JP" altLang="en-US" sz="800" dirty="0"/>
              <a:t>本補助事業における「需要家」は、対象施設で太陽光発電設備の発電電力を実際に消費する主体を指している。</a:t>
            </a:r>
            <a:endParaRPr kumimoji="1" lang="en-US" altLang="ja-JP" sz="800" dirty="0"/>
          </a:p>
        </p:txBody>
      </p:sp>
      <p:sp>
        <p:nvSpPr>
          <p:cNvPr id="6" name="テキスト ボックス 5">
            <a:extLst>
              <a:ext uri="{FF2B5EF4-FFF2-40B4-BE49-F238E27FC236}">
                <a16:creationId xmlns:a16="http://schemas.microsoft.com/office/drawing/2014/main" id="{BF20F871-22BE-439F-A7B2-B799C23D5A8A}"/>
              </a:ext>
            </a:extLst>
          </p:cNvPr>
          <p:cNvSpPr txBox="1"/>
          <p:nvPr userDrawn="1"/>
        </p:nvSpPr>
        <p:spPr>
          <a:xfrm>
            <a:off x="36004" y="6527331"/>
            <a:ext cx="2411760" cy="276999"/>
          </a:xfrm>
          <a:prstGeom prst="rect">
            <a:avLst/>
          </a:prstGeom>
          <a:noFill/>
        </p:spPr>
        <p:txBody>
          <a:bodyPr wrap="square" rtlCol="0">
            <a:spAutoFit/>
          </a:bodyPr>
          <a:lstStyle/>
          <a:p>
            <a:r>
              <a:rPr kumimoji="1" lang="en-US" altLang="ja-JP" sz="1200" dirty="0">
                <a:solidFill>
                  <a:srgbClr val="00B050"/>
                </a:solidFill>
              </a:rPr>
              <a:t>R4</a:t>
            </a:r>
            <a:r>
              <a:rPr kumimoji="1" lang="ja-JP" altLang="en-US" sz="1200" dirty="0">
                <a:solidFill>
                  <a:srgbClr val="00B050"/>
                </a:solidFill>
              </a:rPr>
              <a:t>補正ストレージパリティ</a:t>
            </a:r>
            <a:endParaRPr kumimoji="1" lang="en-US" altLang="ja-JP" sz="1200" dirty="0">
              <a:solidFill>
                <a:srgbClr val="00B050"/>
              </a:solidFill>
            </a:endParaRPr>
          </a:p>
        </p:txBody>
      </p:sp>
      <p:sp>
        <p:nvSpPr>
          <p:cNvPr id="7" name="テキスト ボックス 6">
            <a:extLst>
              <a:ext uri="{FF2B5EF4-FFF2-40B4-BE49-F238E27FC236}">
                <a16:creationId xmlns:a16="http://schemas.microsoft.com/office/drawing/2014/main" id="{2729791D-F1F7-4D13-AC5E-AB75F647F25F}"/>
              </a:ext>
            </a:extLst>
          </p:cNvPr>
          <p:cNvSpPr txBox="1"/>
          <p:nvPr userDrawn="1"/>
        </p:nvSpPr>
        <p:spPr>
          <a:xfrm>
            <a:off x="0" y="53670"/>
            <a:ext cx="2483768" cy="369332"/>
          </a:xfrm>
          <a:prstGeom prst="rect">
            <a:avLst/>
          </a:prstGeom>
          <a:noFill/>
        </p:spPr>
        <p:txBody>
          <a:bodyPr wrap="square" rtlCol="0">
            <a:spAutoFit/>
          </a:bodyPr>
          <a:lstStyle/>
          <a:p>
            <a:r>
              <a:rPr lang="ja-JP" altLang="en-US" b="1" dirty="0"/>
              <a:t>補助事業の実施体制表</a:t>
            </a:r>
          </a:p>
        </p:txBody>
      </p:sp>
    </p:spTree>
    <p:extLst>
      <p:ext uri="{BB962C8B-B14F-4D97-AF65-F5344CB8AC3E}">
        <p14:creationId xmlns:p14="http://schemas.microsoft.com/office/powerpoint/2010/main" val="55573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94747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92696"/>
            <a:ext cx="2057400" cy="554461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92696"/>
            <a:ext cx="6019800" cy="554461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54847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8490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1265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654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p:cNvSpPr>
            <a:spLocks noGrp="1"/>
          </p:cNvSpPr>
          <p:nvPr>
            <p:ph sz="half" idx="2"/>
          </p:nvPr>
        </p:nvSpPr>
        <p:spPr>
          <a:xfrm>
            <a:off x="4648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39305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4626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28602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p:cNvSpPr>
            <a:spLocks noGrp="1"/>
          </p:cNvSpPr>
          <p:nvPr>
            <p:ph type="body" sz="quarter" idx="3"/>
          </p:nvPr>
        </p:nvSpPr>
        <p:spPr>
          <a:xfrm>
            <a:off x="4645025" y="164626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28602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209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06852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4704"/>
            <a:ext cx="3008313" cy="93610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764704"/>
            <a:ext cx="5111750" cy="54930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p:cNvSpPr>
            <a:spLocks noGrp="1"/>
          </p:cNvSpPr>
          <p:nvPr>
            <p:ph type="body" sz="half" idx="2"/>
          </p:nvPr>
        </p:nvSpPr>
        <p:spPr>
          <a:xfrm>
            <a:off x="457200" y="1700808"/>
            <a:ext cx="3008313" cy="45569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0745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93772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74989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792288" y="55044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2023/3/30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0535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548680"/>
            <a:ext cx="8229600" cy="100811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28801"/>
            <a:ext cx="8229600" cy="460851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2C444-BB06-409A-9E3D-F95E97D66907}" type="datetimeFigureOut">
              <a:rPr kumimoji="1" lang="ja-JP" altLang="en-US" smtClean="0"/>
              <a:t>2023/3/30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8950382"/>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B1128FB-9850-40B6-A110-53AF11952310}"/>
              </a:ext>
            </a:extLst>
          </p:cNvPr>
          <p:cNvSpPr txBox="1"/>
          <p:nvPr/>
        </p:nvSpPr>
        <p:spPr>
          <a:xfrm>
            <a:off x="323528" y="548680"/>
            <a:ext cx="569387" cy="369332"/>
          </a:xfrm>
          <a:prstGeom prst="rect">
            <a:avLst/>
          </a:prstGeom>
          <a:solidFill>
            <a:srgbClr val="FF0000"/>
          </a:solidFill>
        </p:spPr>
        <p:txBody>
          <a:bodyPr wrap="none" rtlCol="0">
            <a:spAutoFit/>
          </a:bodyPr>
          <a:lstStyle/>
          <a:p>
            <a:r>
              <a:rPr kumimoji="1" lang="ja-JP" altLang="en-US" dirty="0"/>
              <a:t>　号</a:t>
            </a:r>
          </a:p>
        </p:txBody>
      </p:sp>
    </p:spTree>
    <p:extLst>
      <p:ext uri="{BB962C8B-B14F-4D97-AF65-F5344CB8AC3E}">
        <p14:creationId xmlns:p14="http://schemas.microsoft.com/office/powerpoint/2010/main" val="945617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6">
            <a:extLst>
              <a:ext uri="{FF2B5EF4-FFF2-40B4-BE49-F238E27FC236}">
                <a16:creationId xmlns:a16="http://schemas.microsoft.com/office/drawing/2014/main" id="{11954A3F-B101-40B6-A7EC-85F514212CC2}"/>
              </a:ext>
            </a:extLst>
          </p:cNvPr>
          <p:cNvSpPr/>
          <p:nvPr/>
        </p:nvSpPr>
        <p:spPr>
          <a:xfrm>
            <a:off x="910005" y="2861960"/>
            <a:ext cx="3729343" cy="916316"/>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2" name="テキスト ボックス 11">
            <a:extLst>
              <a:ext uri="{FF2B5EF4-FFF2-40B4-BE49-F238E27FC236}">
                <a16:creationId xmlns:a16="http://schemas.microsoft.com/office/drawing/2014/main" id="{F03E6DD8-834E-4243-BEB6-FF87B1E48D21}"/>
              </a:ext>
            </a:extLst>
          </p:cNvPr>
          <p:cNvSpPr txBox="1"/>
          <p:nvPr/>
        </p:nvSpPr>
        <p:spPr>
          <a:xfrm>
            <a:off x="4932494" y="2996952"/>
            <a:ext cx="3729342" cy="646331"/>
          </a:xfrm>
          <a:prstGeom prst="rect">
            <a:avLst/>
          </a:prstGeom>
          <a:noFill/>
        </p:spPr>
        <p:txBody>
          <a:bodyPr wrap="square" rtlCol="0">
            <a:spAutoFit/>
          </a:bodyPr>
          <a:lstStyle/>
          <a:p>
            <a:r>
              <a:rPr lang="ja-JP" altLang="en-US" sz="1800" dirty="0">
                <a:solidFill>
                  <a:srgbClr val="FF0000"/>
                </a:solidFill>
              </a:rPr>
              <a:t>「代表申請者」「共同申請者」</a:t>
            </a:r>
            <a:r>
              <a:rPr kumimoji="1" lang="ja-JP" altLang="en-US" dirty="0">
                <a:solidFill>
                  <a:srgbClr val="FF0000"/>
                </a:solidFill>
              </a:rPr>
              <a:t>を赤色の点線で囲むこと。</a:t>
            </a:r>
            <a:endParaRPr kumimoji="1" lang="en-US" altLang="ja-JP" dirty="0">
              <a:solidFill>
                <a:srgbClr val="FF0000"/>
              </a:solidFill>
            </a:endParaRPr>
          </a:p>
        </p:txBody>
      </p:sp>
      <p:sp>
        <p:nvSpPr>
          <p:cNvPr id="17" name="テキスト ボックス 16">
            <a:extLst>
              <a:ext uri="{FF2B5EF4-FFF2-40B4-BE49-F238E27FC236}">
                <a16:creationId xmlns:a16="http://schemas.microsoft.com/office/drawing/2014/main" id="{55E2715A-A083-42F3-B385-51505AA5990F}"/>
              </a:ext>
            </a:extLst>
          </p:cNvPr>
          <p:cNvSpPr txBox="1"/>
          <p:nvPr/>
        </p:nvSpPr>
        <p:spPr>
          <a:xfrm>
            <a:off x="148551" y="574809"/>
            <a:ext cx="8143581" cy="206210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補助事業を</a:t>
            </a:r>
            <a:r>
              <a:rPr lang="en-US" altLang="ja-JP" sz="1600" dirty="0"/>
              <a:t>2</a:t>
            </a:r>
            <a:r>
              <a:rPr lang="ja-JP" altLang="en-US" sz="1600" dirty="0"/>
              <a:t>者以上で実施する場合</a:t>
            </a:r>
            <a:r>
              <a:rPr lang="en-US" altLang="ja-JP" sz="1600" dirty="0"/>
              <a:t>】</a:t>
            </a:r>
            <a:r>
              <a:rPr lang="ja-JP" altLang="en-US" sz="1600" dirty="0"/>
              <a:t>補助金の交付の対象になり得る事業者のうち、</a:t>
            </a:r>
            <a:r>
              <a:rPr lang="ja-JP" altLang="en-US" sz="1600" dirty="0">
                <a:solidFill>
                  <a:srgbClr val="FF0000"/>
                </a:solidFill>
              </a:rPr>
              <a:t>補助金の支払いを直接受けたい事業者を代表申請者とし、それ以外の事業者を共同申請者とすること</a:t>
            </a:r>
            <a:r>
              <a:rPr lang="ja-JP" altLang="en-US" sz="1600" dirty="0"/>
              <a:t>（申請後の変更は不可）。この場合、</a:t>
            </a:r>
            <a:r>
              <a:rPr lang="ja-JP" altLang="en-US" sz="1600" dirty="0">
                <a:solidFill>
                  <a:schemeClr val="accent1"/>
                </a:solidFill>
              </a:rPr>
              <a:t>需要家などは共同事業者とすること。</a:t>
            </a:r>
            <a:endParaRPr lang="en-US" altLang="ja-JP" sz="1600" dirty="0">
              <a:solidFill>
                <a:schemeClr val="accent1"/>
              </a:solidFil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「オンサイト</a:t>
            </a:r>
            <a:r>
              <a:rPr lang="en-US" altLang="ja-JP" sz="1600" dirty="0"/>
              <a:t>PPA</a:t>
            </a:r>
            <a:r>
              <a:rPr lang="ja-JP" altLang="en-US" sz="1600" dirty="0"/>
              <a:t>モデル」または「リースモデル」の申請で、補助事業を</a:t>
            </a:r>
            <a:r>
              <a:rPr lang="en-US" altLang="ja-JP" sz="1600" dirty="0"/>
              <a:t>2</a:t>
            </a:r>
            <a:r>
              <a:rPr lang="ja-JP" altLang="en-US" sz="1600" dirty="0"/>
              <a:t>者以上で実施する場合</a:t>
            </a:r>
            <a:r>
              <a:rPr lang="en-US" altLang="ja-JP" sz="1600" dirty="0"/>
              <a:t>】</a:t>
            </a:r>
            <a:r>
              <a:rPr kumimoji="1" lang="ja-JP" altLang="en-US" sz="1600" dirty="0"/>
              <a:t>交付規程第</a:t>
            </a:r>
            <a:r>
              <a:rPr kumimoji="1" lang="en-US" altLang="ja-JP" sz="1600" dirty="0"/>
              <a:t>3</a:t>
            </a:r>
            <a:r>
              <a:rPr kumimoji="1" lang="ja-JP" altLang="en-US" sz="1600" dirty="0"/>
              <a:t>条第</a:t>
            </a:r>
            <a:r>
              <a:rPr kumimoji="1" lang="en-US" altLang="ja-JP" sz="1600" dirty="0"/>
              <a:t>3</a:t>
            </a:r>
            <a:r>
              <a:rPr kumimoji="1" lang="ja-JP" altLang="en-US" sz="1600" dirty="0"/>
              <a:t>項に基づき、</a:t>
            </a:r>
            <a:r>
              <a:rPr lang="ja-JP" altLang="en-US" sz="1600" dirty="0">
                <a:solidFill>
                  <a:srgbClr val="FF0000"/>
                </a:solidFill>
              </a:rPr>
              <a:t>共同申請者</a:t>
            </a:r>
            <a:r>
              <a:rPr kumimoji="1" lang="ja-JP" altLang="en-US" sz="1600" dirty="0"/>
              <a:t>がいる場合は「二号」、それ以外の場合は 「一号」で申請すること。</a:t>
            </a:r>
            <a:endParaRPr lang="en-US" altLang="ja-JP" sz="1600"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600" dirty="0"/>
              <a:t>「二号」の場合、</a:t>
            </a:r>
            <a:r>
              <a:rPr lang="ja-JP" altLang="en-US" sz="1600" dirty="0"/>
              <a:t> </a:t>
            </a:r>
            <a:r>
              <a:rPr lang="ja-JP" altLang="en-US" sz="1600" dirty="0">
                <a:solidFill>
                  <a:srgbClr val="FF0000"/>
                </a:solidFill>
              </a:rPr>
              <a:t>「代表申請者」「共同申請者」のどちらも「代表事業者」になる。</a:t>
            </a:r>
            <a:endParaRPr kumimoji="1" lang="ja-JP" altLang="en-US" sz="1600" dirty="0">
              <a:solidFill>
                <a:srgbClr val="FF0000"/>
              </a:solidFill>
            </a:endParaRPr>
          </a:p>
        </p:txBody>
      </p:sp>
      <p:sp>
        <p:nvSpPr>
          <p:cNvPr id="7" name="角丸四角形 6">
            <a:extLst>
              <a:ext uri="{FF2B5EF4-FFF2-40B4-BE49-F238E27FC236}">
                <a16:creationId xmlns:a16="http://schemas.microsoft.com/office/drawing/2014/main" id="{6354633E-152A-4629-9AFA-7B55F99D0B2A}"/>
              </a:ext>
            </a:extLst>
          </p:cNvPr>
          <p:cNvSpPr/>
          <p:nvPr/>
        </p:nvSpPr>
        <p:spPr>
          <a:xfrm>
            <a:off x="910005" y="4273368"/>
            <a:ext cx="3729343" cy="1008112"/>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8" name="テキスト ボックス 7">
            <a:extLst>
              <a:ext uri="{FF2B5EF4-FFF2-40B4-BE49-F238E27FC236}">
                <a16:creationId xmlns:a16="http://schemas.microsoft.com/office/drawing/2014/main" id="{040C4456-06F8-4AF5-89F4-C30C3BFB6690}"/>
              </a:ext>
            </a:extLst>
          </p:cNvPr>
          <p:cNvSpPr txBox="1"/>
          <p:nvPr/>
        </p:nvSpPr>
        <p:spPr>
          <a:xfrm>
            <a:off x="4932494" y="4454258"/>
            <a:ext cx="3455930" cy="646331"/>
          </a:xfrm>
          <a:prstGeom prst="rect">
            <a:avLst/>
          </a:prstGeom>
          <a:noFill/>
        </p:spPr>
        <p:txBody>
          <a:bodyPr wrap="square" rtlCol="0">
            <a:spAutoFit/>
          </a:bodyPr>
          <a:lstStyle/>
          <a:p>
            <a:r>
              <a:rPr lang="ja-JP" altLang="en-US" sz="1800" dirty="0">
                <a:solidFill>
                  <a:schemeClr val="accent1"/>
                </a:solidFill>
              </a:rPr>
              <a:t>「共同事業者」（需要家など）</a:t>
            </a:r>
            <a:r>
              <a:rPr kumimoji="1" lang="ja-JP" altLang="en-US" dirty="0">
                <a:solidFill>
                  <a:schemeClr val="accent1"/>
                </a:solidFill>
              </a:rPr>
              <a:t>を青色の点線で囲むこと。</a:t>
            </a:r>
            <a:endParaRPr kumimoji="1" lang="en-US" altLang="ja-JP" dirty="0">
              <a:solidFill>
                <a:schemeClr val="accent1"/>
              </a:solidFill>
            </a:endParaRPr>
          </a:p>
        </p:txBody>
      </p:sp>
      <p:sp>
        <p:nvSpPr>
          <p:cNvPr id="9" name="テキスト ボックス 8">
            <a:extLst>
              <a:ext uri="{FF2B5EF4-FFF2-40B4-BE49-F238E27FC236}">
                <a16:creationId xmlns:a16="http://schemas.microsoft.com/office/drawing/2014/main" id="{7158305D-5F99-4876-9EB7-115C2F747EBB}"/>
              </a:ext>
            </a:extLst>
          </p:cNvPr>
          <p:cNvSpPr txBox="1"/>
          <p:nvPr/>
        </p:nvSpPr>
        <p:spPr>
          <a:xfrm>
            <a:off x="8388424" y="1628800"/>
            <a:ext cx="646331" cy="369332"/>
          </a:xfrm>
          <a:prstGeom prst="rect">
            <a:avLst/>
          </a:prstGeom>
          <a:solidFill>
            <a:srgbClr val="FF0000"/>
          </a:solidFill>
        </p:spPr>
        <p:txBody>
          <a:bodyPr wrap="square" rtlCol="0">
            <a:spAutoFit/>
          </a:bodyPr>
          <a:lstStyle/>
          <a:p>
            <a:r>
              <a:rPr kumimoji="1" lang="ja-JP" altLang="en-US" dirty="0"/>
              <a:t>一号</a:t>
            </a:r>
          </a:p>
        </p:txBody>
      </p:sp>
      <p:sp>
        <p:nvSpPr>
          <p:cNvPr id="10" name="テキスト ボックス 9">
            <a:extLst>
              <a:ext uri="{FF2B5EF4-FFF2-40B4-BE49-F238E27FC236}">
                <a16:creationId xmlns:a16="http://schemas.microsoft.com/office/drawing/2014/main" id="{BAA0A1A4-2727-4792-8CF2-A27BC3C73C15}"/>
              </a:ext>
            </a:extLst>
          </p:cNvPr>
          <p:cNvSpPr txBox="1"/>
          <p:nvPr/>
        </p:nvSpPr>
        <p:spPr>
          <a:xfrm>
            <a:off x="8388423" y="2195572"/>
            <a:ext cx="646331" cy="369332"/>
          </a:xfrm>
          <a:prstGeom prst="rect">
            <a:avLst/>
          </a:prstGeom>
          <a:solidFill>
            <a:srgbClr val="FF0000"/>
          </a:solidFill>
        </p:spPr>
        <p:txBody>
          <a:bodyPr wrap="square" rtlCol="0">
            <a:spAutoFit/>
          </a:bodyPr>
          <a:lstStyle/>
          <a:p>
            <a:r>
              <a:rPr kumimoji="1" lang="ja-JP" altLang="en-US" dirty="0"/>
              <a:t>二号</a:t>
            </a:r>
          </a:p>
        </p:txBody>
      </p:sp>
      <p:sp>
        <p:nvSpPr>
          <p:cNvPr id="11" name="テキスト ボックス 10">
            <a:extLst>
              <a:ext uri="{FF2B5EF4-FFF2-40B4-BE49-F238E27FC236}">
                <a16:creationId xmlns:a16="http://schemas.microsoft.com/office/drawing/2014/main" id="{2026C6C4-22F3-4682-A0A5-70CB9A07C7C7}"/>
              </a:ext>
            </a:extLst>
          </p:cNvPr>
          <p:cNvSpPr txBox="1"/>
          <p:nvPr/>
        </p:nvSpPr>
        <p:spPr>
          <a:xfrm>
            <a:off x="2411759" y="57953"/>
            <a:ext cx="5112569" cy="338554"/>
          </a:xfrm>
          <a:prstGeom prst="rect">
            <a:avLst/>
          </a:prstGeom>
          <a:noFill/>
        </p:spPr>
        <p:txBody>
          <a:bodyPr wrap="square" rtlCol="0">
            <a:spAutoFit/>
          </a:bodyPr>
          <a:lstStyle/>
          <a:p>
            <a:r>
              <a:rPr lang="en-US" altLang="ja-JP" sz="1600" u="sng" dirty="0">
                <a:solidFill>
                  <a:srgbClr val="FF0000"/>
                </a:solidFill>
              </a:rPr>
              <a:t>※</a:t>
            </a:r>
            <a:r>
              <a:rPr lang="ja-JP" altLang="en-US" sz="1600" u="sng" dirty="0">
                <a:solidFill>
                  <a:srgbClr val="FF0000"/>
                </a:solidFill>
              </a:rPr>
              <a:t>提出書類では</a:t>
            </a:r>
            <a:r>
              <a:rPr lang="en-US" altLang="ja-JP" sz="1600" u="sng" dirty="0">
                <a:solidFill>
                  <a:srgbClr val="FF0000"/>
                </a:solidFill>
              </a:rPr>
              <a:t>2</a:t>
            </a:r>
            <a:r>
              <a:rPr lang="ja-JP" altLang="en-US" sz="1600" u="sng" dirty="0">
                <a:solidFill>
                  <a:srgbClr val="FF0000"/>
                </a:solidFill>
              </a:rPr>
              <a:t>枚目以降のスライドは削除すること</a:t>
            </a:r>
            <a:endParaRPr kumimoji="1" lang="ja-JP" altLang="en-US" sz="1600" u="sng" dirty="0">
              <a:solidFill>
                <a:srgbClr val="FF0000"/>
              </a:solidFill>
            </a:endParaRPr>
          </a:p>
        </p:txBody>
      </p:sp>
    </p:spTree>
    <p:extLst>
      <p:ext uri="{BB962C8B-B14F-4D97-AF65-F5344CB8AC3E}">
        <p14:creationId xmlns:p14="http://schemas.microsoft.com/office/powerpoint/2010/main" val="351704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86885" y="3055889"/>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273600" y="3075053"/>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636890" y="3343630"/>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760153" y="3345354"/>
            <a:ext cx="3268227" cy="307777"/>
          </a:xfrm>
          <a:prstGeom prst="rect">
            <a:avLst/>
          </a:prstGeom>
          <a:noFill/>
        </p:spPr>
        <p:txBody>
          <a:bodyPr wrap="square" rtlCol="0">
            <a:spAutoFit/>
          </a:bodyPr>
          <a:lstStyle/>
          <a:p>
            <a:r>
              <a:rPr lang="ja-JP" altLang="en-US" sz="1400" dirty="0"/>
              <a:t>太陽光発電設備・定置用蓄電池の設置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060548" y="1650922"/>
            <a:ext cx="484253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endParaRPr lang="en-US" altLang="ja-JP" dirty="0"/>
          </a:p>
          <a:p>
            <a:pPr algn="ctr"/>
            <a:r>
              <a:rPr kumimoji="1" lang="en-US" altLang="ja-JP" dirty="0"/>
              <a:t>【</a:t>
            </a:r>
            <a:r>
              <a:rPr kumimoji="1" lang="ja-JP" altLang="en-US" dirty="0"/>
              <a:t>施設の所有者／設備の所有者／需要家</a:t>
            </a:r>
            <a:r>
              <a:rPr kumimoji="1" lang="en-US" altLang="ja-JP" dirty="0"/>
              <a:t>】</a:t>
            </a:r>
          </a:p>
          <a:p>
            <a:pPr algn="ctr"/>
            <a:r>
              <a:rPr kumimoji="1" lang="ja-JP" altLang="en-US" dirty="0">
                <a:solidFill>
                  <a:srgbClr val="FF0000"/>
                </a:solidFill>
              </a:rPr>
              <a:t>代表申請者</a:t>
            </a:r>
          </a:p>
        </p:txBody>
      </p:sp>
      <p:sp>
        <p:nvSpPr>
          <p:cNvPr id="12" name="角丸四角形 11"/>
          <p:cNvSpPr/>
          <p:nvPr/>
        </p:nvSpPr>
        <p:spPr>
          <a:xfrm>
            <a:off x="1907704" y="1479593"/>
            <a:ext cx="5175748" cy="1490754"/>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411760" y="48593"/>
            <a:ext cx="6546009" cy="360000"/>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「自己所有」で太陽光発電設備等を導入</a:t>
            </a:r>
            <a:endParaRPr kumimoji="1" lang="ja-JP" altLang="en-US" sz="1800" dirty="0">
              <a:solidFill>
                <a:srgbClr val="FF0000"/>
              </a:solidFill>
            </a:endParaRPr>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79512" y="578881"/>
            <a:ext cx="8712968"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本スライドには「施設の所有者」と「設備の所有者」と「設備の使用者 </a:t>
            </a:r>
            <a:r>
              <a:rPr lang="en-US" altLang="ja-JP" sz="1400" dirty="0"/>
              <a:t>(</a:t>
            </a:r>
            <a:r>
              <a:rPr lang="ja-JP" altLang="en-US" sz="1400" dirty="0"/>
              <a:t>需要家</a:t>
            </a:r>
            <a:r>
              <a:rPr lang="en-US" altLang="ja-JP" sz="1400" dirty="0"/>
              <a:t>)</a:t>
            </a:r>
            <a:r>
              <a:rPr lang="ja-JP" altLang="en-US" sz="1400" dirty="0"/>
              <a:t>」が同一の場合を記載している。</a:t>
            </a:r>
            <a:endParaRPr lang="en-US" altLang="ja-JP" sz="1400" dirty="0"/>
          </a:p>
          <a:p>
            <a:pPr marL="285750" indent="-285750">
              <a:buFont typeface="Wingdings" panose="05000000000000000000" pitchFamily="2" charset="2"/>
              <a:buChar char="Ø"/>
            </a:pPr>
            <a:r>
              <a:rPr lang="ja-JP" altLang="en-US" sz="1400" dirty="0"/>
              <a:t>この実施体制は「</a:t>
            </a:r>
            <a:r>
              <a:rPr kumimoji="1" lang="ja-JP" altLang="en-US" sz="1400" dirty="0"/>
              <a:t>代表申請者</a:t>
            </a:r>
            <a:r>
              <a:rPr lang="ja-JP" altLang="en-US" sz="1400" dirty="0"/>
              <a:t>」のみのため、「一号」または「二号」を選択しないこと。</a:t>
            </a:r>
            <a:endParaRPr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91880" y="4112065"/>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工事会社</a:t>
            </a:r>
            <a:r>
              <a:rPr kumimoji="1" lang="en-US" altLang="ja-JP" dirty="0"/>
              <a:t>】</a:t>
            </a:r>
            <a:endParaRPr kumimoji="1" lang="ja-JP" altLang="en-US" dirty="0"/>
          </a:p>
        </p:txBody>
      </p:sp>
    </p:spTree>
    <p:extLst>
      <p:ext uri="{BB962C8B-B14F-4D97-AF65-F5344CB8AC3E}">
        <p14:creationId xmlns:p14="http://schemas.microsoft.com/office/powerpoint/2010/main" val="3400844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44008" y="4507354"/>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153398" y="4511305"/>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482507" y="463339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679099" y="4622100"/>
            <a:ext cx="3268227" cy="307777"/>
          </a:xfrm>
          <a:prstGeom prst="rect">
            <a:avLst/>
          </a:prstGeom>
          <a:noFill/>
        </p:spPr>
        <p:txBody>
          <a:bodyPr wrap="square" rtlCol="0">
            <a:spAutoFit/>
          </a:bodyPr>
          <a:lstStyle/>
          <a:p>
            <a:r>
              <a:rPr lang="ja-JP" altLang="en-US" sz="1400" dirty="0"/>
              <a:t>太陽光発電設備・定置用蓄電池の設置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3154430" y="1513493"/>
            <a:ext cx="2475100" cy="903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t>【</a:t>
            </a:r>
            <a:r>
              <a:rPr kumimoji="1" lang="ja-JP" altLang="en-US" dirty="0"/>
              <a:t>需要家</a:t>
            </a:r>
            <a:r>
              <a:rPr kumimoji="1" lang="en-US" altLang="ja-JP" dirty="0"/>
              <a:t>】</a:t>
            </a:r>
          </a:p>
          <a:p>
            <a:pPr algn="ctr"/>
            <a:r>
              <a:rPr kumimoji="1" lang="ja-JP" altLang="en-US" sz="1800" dirty="0">
                <a:solidFill>
                  <a:srgbClr val="002060"/>
                </a:solidFill>
              </a:rPr>
              <a:t>共同事業者</a:t>
            </a:r>
          </a:p>
        </p:txBody>
      </p:sp>
      <p:sp>
        <p:nvSpPr>
          <p:cNvPr id="12" name="角丸四角形 11"/>
          <p:cNvSpPr/>
          <p:nvPr/>
        </p:nvSpPr>
        <p:spPr>
          <a:xfrm>
            <a:off x="2339752" y="3157916"/>
            <a:ext cx="4023620" cy="1279196"/>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411759" y="25460"/>
            <a:ext cx="6624737" cy="461665"/>
          </a:xfrm>
          <a:prstGeom prst="rect">
            <a:avLst/>
          </a:prstGeom>
          <a:noFill/>
        </p:spPr>
        <p:txBody>
          <a:bodyPr wrap="square" rtlCol="0">
            <a:spAutoFit/>
          </a:bodyPr>
          <a:lstStyle/>
          <a:p>
            <a:r>
              <a:rPr lang="en-US" altLang="ja-JP" sz="1200" dirty="0">
                <a:solidFill>
                  <a:srgbClr val="FF0000"/>
                </a:solidFill>
              </a:rPr>
              <a:t>※</a:t>
            </a:r>
            <a:r>
              <a:rPr lang="ja-JP" altLang="en-US" sz="1200" dirty="0">
                <a:solidFill>
                  <a:srgbClr val="FF0000"/>
                </a:solidFill>
              </a:rPr>
              <a:t>「自己所有」で太陽光発電設備等</a:t>
            </a:r>
            <a:r>
              <a:rPr lang="ja-JP" altLang="en-US" sz="1200">
                <a:solidFill>
                  <a:srgbClr val="FF0000"/>
                </a:solidFill>
              </a:rPr>
              <a:t>を導入。建物</a:t>
            </a:r>
            <a:r>
              <a:rPr lang="ja-JP" altLang="en-US" sz="1200" dirty="0">
                <a:solidFill>
                  <a:srgbClr val="FF0000"/>
                </a:solidFill>
              </a:rPr>
              <a:t>の所有者や需要家の親会社などが太陽光発電設備等の所有者</a:t>
            </a:r>
            <a:endParaRPr kumimoji="1" lang="ja-JP" altLang="en-US" sz="1200" dirty="0">
              <a:solidFill>
                <a:srgbClr val="FF0000"/>
              </a:solidFill>
            </a:endParaRPr>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187624" y="578881"/>
            <a:ext cx="7704856"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本スライドには「施設の所有者」「設備の所有者」と「設備の使用者 </a:t>
            </a:r>
            <a:r>
              <a:rPr lang="en-US" altLang="ja-JP" sz="1400" dirty="0"/>
              <a:t>(</a:t>
            </a:r>
            <a:r>
              <a:rPr lang="ja-JP" altLang="en-US" sz="1400" dirty="0"/>
              <a:t>需要家</a:t>
            </a:r>
            <a:r>
              <a:rPr lang="en-US" altLang="ja-JP" sz="1400" dirty="0"/>
              <a:t>)</a:t>
            </a:r>
            <a:r>
              <a:rPr lang="ja-JP" altLang="en-US" sz="1400" dirty="0"/>
              <a:t>」が異なる場合を記載している。</a:t>
            </a:r>
            <a:endParaRPr lang="en-US" altLang="ja-JP" sz="1400" dirty="0"/>
          </a:p>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10766" y="5120177"/>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工事会社</a:t>
            </a:r>
            <a:r>
              <a:rPr kumimoji="1" lang="en-US" altLang="ja-JP" dirty="0"/>
              <a:t>】</a:t>
            </a:r>
            <a:endParaRPr kumimoji="1" lang="ja-JP" altLang="en-US" dirty="0"/>
          </a:p>
        </p:txBody>
      </p:sp>
      <p:sp>
        <p:nvSpPr>
          <p:cNvPr id="2" name="正方形/長方形 1">
            <a:extLst>
              <a:ext uri="{FF2B5EF4-FFF2-40B4-BE49-F238E27FC236}">
                <a16:creationId xmlns:a16="http://schemas.microsoft.com/office/drawing/2014/main" id="{770B4F9F-8A25-5F2D-47E8-EC3BCE05E3A4}"/>
              </a:ext>
            </a:extLst>
          </p:cNvPr>
          <p:cNvSpPr/>
          <p:nvPr/>
        </p:nvSpPr>
        <p:spPr>
          <a:xfrm>
            <a:off x="2492856" y="3281486"/>
            <a:ext cx="3717412" cy="999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t>【</a:t>
            </a:r>
            <a:r>
              <a:rPr kumimoji="1" lang="ja-JP" altLang="en-US" dirty="0"/>
              <a:t>施設の所有者／設備の所有者</a:t>
            </a:r>
            <a:r>
              <a:rPr kumimoji="1" lang="en-US" altLang="ja-JP" dirty="0"/>
              <a:t>】</a:t>
            </a:r>
          </a:p>
          <a:p>
            <a:pPr algn="ctr"/>
            <a:r>
              <a:rPr kumimoji="1" lang="ja-JP" altLang="en-US" dirty="0">
                <a:solidFill>
                  <a:srgbClr val="FF0000"/>
                </a:solidFill>
              </a:rPr>
              <a:t>代表申請者</a:t>
            </a:r>
            <a:r>
              <a:rPr kumimoji="1" lang="ja-JP" altLang="en-US" sz="1800" dirty="0">
                <a:solidFill>
                  <a:srgbClr val="FF0000"/>
                </a:solidFill>
              </a:rPr>
              <a:t>（代表事業者）</a:t>
            </a:r>
            <a:endParaRPr kumimoji="1" lang="ja-JP" altLang="en-US" dirty="0">
              <a:solidFill>
                <a:srgbClr val="FF0000"/>
              </a:solidFill>
            </a:endParaRPr>
          </a:p>
        </p:txBody>
      </p:sp>
      <p:sp>
        <p:nvSpPr>
          <p:cNvPr id="4" name="角丸四角形 6">
            <a:extLst>
              <a:ext uri="{FF2B5EF4-FFF2-40B4-BE49-F238E27FC236}">
                <a16:creationId xmlns:a16="http://schemas.microsoft.com/office/drawing/2014/main" id="{3EF5ECF3-A5F4-3D03-6D64-99662BE4DA0A}"/>
              </a:ext>
            </a:extLst>
          </p:cNvPr>
          <p:cNvSpPr/>
          <p:nvPr/>
        </p:nvSpPr>
        <p:spPr>
          <a:xfrm>
            <a:off x="2915816" y="1426890"/>
            <a:ext cx="2853289"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cxnSp>
        <p:nvCxnSpPr>
          <p:cNvPr id="5" name="直線矢印コネクタ 4">
            <a:extLst>
              <a:ext uri="{FF2B5EF4-FFF2-40B4-BE49-F238E27FC236}">
                <a16:creationId xmlns:a16="http://schemas.microsoft.com/office/drawing/2014/main" id="{E95BB710-CACF-2B9C-79C1-731BAA535B75}"/>
              </a:ext>
            </a:extLst>
          </p:cNvPr>
          <p:cNvCxnSpPr>
            <a:cxnSpLocks/>
          </p:cNvCxnSpPr>
          <p:nvPr/>
        </p:nvCxnSpPr>
        <p:spPr>
          <a:xfrm flipV="1">
            <a:off x="4320885" y="2568493"/>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FD8535D4-977E-5111-69D8-CC450E9A9C89}"/>
              </a:ext>
            </a:extLst>
          </p:cNvPr>
          <p:cNvSpPr txBox="1"/>
          <p:nvPr/>
        </p:nvSpPr>
        <p:spPr>
          <a:xfrm>
            <a:off x="4355976" y="2683239"/>
            <a:ext cx="4032448" cy="307777"/>
          </a:xfrm>
          <a:prstGeom prst="rect">
            <a:avLst/>
          </a:prstGeom>
          <a:noFill/>
        </p:spPr>
        <p:txBody>
          <a:bodyPr wrap="square" rtlCol="0">
            <a:spAutoFit/>
          </a:bodyPr>
          <a:lstStyle/>
          <a:p>
            <a:r>
              <a:rPr lang="ja-JP" altLang="en-US" sz="1400" dirty="0"/>
              <a:t>太陽光発電設備・定置用蓄電池の使用（無償）</a:t>
            </a:r>
            <a:endParaRPr lang="en-US" altLang="ja-JP" sz="1400" dirty="0"/>
          </a:p>
        </p:txBody>
      </p:sp>
      <p:sp>
        <p:nvSpPr>
          <p:cNvPr id="7" name="テキスト ボックス 6">
            <a:extLst>
              <a:ext uri="{FF2B5EF4-FFF2-40B4-BE49-F238E27FC236}">
                <a16:creationId xmlns:a16="http://schemas.microsoft.com/office/drawing/2014/main" id="{B29CD1F8-EAA8-F5F7-17EA-42CD4D8A9ECC}"/>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Tree>
    <p:extLst>
      <p:ext uri="{BB962C8B-B14F-4D97-AF65-F5344CB8AC3E}">
        <p14:creationId xmlns:p14="http://schemas.microsoft.com/office/powerpoint/2010/main" val="2424455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19353" y="2639387"/>
            <a:ext cx="313081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3168170" y="640152"/>
            <a:ext cx="2843988"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92062" y="1640440"/>
            <a:ext cx="0" cy="8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274631" y="1614520"/>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2468268" y="1862853"/>
            <a:ext cx="1806363" cy="307777"/>
          </a:xfrm>
          <a:prstGeom prst="rect">
            <a:avLst/>
          </a:prstGeom>
          <a:noFill/>
        </p:spPr>
        <p:txBody>
          <a:bodyPr wrap="square" rtlCol="0">
            <a:spAutoFit/>
          </a:bodyPr>
          <a:lstStyle/>
          <a:p>
            <a:r>
              <a:rPr lang="ja-JP" altLang="en-US" sz="1400" dirty="0"/>
              <a:t>サービス料金の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777068" y="361227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63783" y="3631435"/>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68268" y="52566"/>
            <a:ext cx="6280195" cy="369332"/>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「オンサイト</a:t>
            </a:r>
            <a:r>
              <a:rPr lang="en-US" altLang="ja-JP" sz="1800" dirty="0">
                <a:solidFill>
                  <a:srgbClr val="FF0000"/>
                </a:solidFill>
              </a:rPr>
              <a:t>PPA</a:t>
            </a:r>
            <a:r>
              <a:rPr lang="ja-JP" altLang="en-US" sz="1800" dirty="0">
                <a:solidFill>
                  <a:srgbClr val="FF0000"/>
                </a:solidFill>
              </a:rPr>
              <a:t>モデル」で太陽光発電設備等を導入</a:t>
            </a:r>
            <a:endParaRPr kumimoji="1" lang="ja-JP" altLang="en-US" sz="1800" dirty="0">
              <a:solidFill>
                <a:srgbClr val="FF0000"/>
              </a:solidFill>
            </a:endParaRPr>
          </a:p>
        </p:txBody>
      </p:sp>
      <p:grpSp>
        <p:nvGrpSpPr>
          <p:cNvPr id="13" name="グループ化 12"/>
          <p:cNvGrpSpPr/>
          <p:nvPr/>
        </p:nvGrpSpPr>
        <p:grpSpPr>
          <a:xfrm>
            <a:off x="6079610" y="1000078"/>
            <a:ext cx="897922" cy="2031364"/>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6771066" y="1827501"/>
            <a:ext cx="2253987" cy="523220"/>
          </a:xfrm>
          <a:prstGeom prst="rect">
            <a:avLst/>
          </a:prstGeom>
          <a:noFill/>
        </p:spPr>
        <p:txBody>
          <a:bodyPr wrap="square" rtlCol="0">
            <a:spAutoFit/>
          </a:bodyPr>
          <a:lstStyle/>
          <a:p>
            <a:pPr algn="ctr"/>
            <a:r>
              <a:rPr lang="ja-JP" altLang="en-US" sz="1400" dirty="0"/>
              <a:t>設備譲渡</a:t>
            </a:r>
            <a:endParaRPr lang="en-US" altLang="ja-JP" sz="1400" dirty="0"/>
          </a:p>
          <a:p>
            <a:r>
              <a:rPr lang="ja-JP" altLang="en-US" sz="1400" dirty="0"/>
              <a:t>（</a:t>
            </a:r>
            <a:r>
              <a:rPr lang="en-US" altLang="ja-JP" sz="1400" dirty="0"/>
              <a:t>PPA</a:t>
            </a:r>
            <a:r>
              <a:rPr lang="ja-JP" altLang="en-US" sz="1400" dirty="0"/>
              <a:t>契約期間満了後）</a:t>
            </a:r>
            <a:endParaRPr lang="en-US" altLang="ja-JP" sz="1400" dirty="0"/>
          </a:p>
        </p:txBody>
      </p:sp>
      <p:sp>
        <p:nvSpPr>
          <p:cNvPr id="7" name="角丸四角形 6"/>
          <p:cNvSpPr/>
          <p:nvPr/>
        </p:nvSpPr>
        <p:spPr>
          <a:xfrm>
            <a:off x="2915821" y="2477134"/>
            <a:ext cx="3324114" cy="115429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21" name="テキスト ボックス 20">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27" name="角丸四角形 6">
            <a:extLst>
              <a:ext uri="{FF2B5EF4-FFF2-40B4-BE49-F238E27FC236}">
                <a16:creationId xmlns:a16="http://schemas.microsoft.com/office/drawing/2014/main" id="{6FBA83B8-EBDE-49AA-88E4-B3292C8F7B10}"/>
              </a:ext>
            </a:extLst>
          </p:cNvPr>
          <p:cNvSpPr/>
          <p:nvPr/>
        </p:nvSpPr>
        <p:spPr>
          <a:xfrm>
            <a:off x="3059831" y="538076"/>
            <a:ext cx="3019775"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34DA08B2-9B43-4F5B-A829-5FF781C5CA4E}"/>
              </a:ext>
            </a:extLst>
          </p:cNvPr>
          <p:cNvSpPr txBox="1"/>
          <p:nvPr/>
        </p:nvSpPr>
        <p:spPr>
          <a:xfrm>
            <a:off x="118947" y="2348880"/>
            <a:ext cx="2717821"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
        <p:nvSpPr>
          <p:cNvPr id="29" name="正方形/長方形 28">
            <a:extLst>
              <a:ext uri="{FF2B5EF4-FFF2-40B4-BE49-F238E27FC236}">
                <a16:creationId xmlns:a16="http://schemas.microsoft.com/office/drawing/2014/main" id="{8DD9C123-8659-4DCC-A7DA-01E0B8ED2908}"/>
              </a:ext>
            </a:extLst>
          </p:cNvPr>
          <p:cNvSpPr/>
          <p:nvPr/>
        </p:nvSpPr>
        <p:spPr>
          <a:xfrm>
            <a:off x="3707904" y="4501893"/>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2" name="テキスト ボックス 1">
            <a:extLst>
              <a:ext uri="{FF2B5EF4-FFF2-40B4-BE49-F238E27FC236}">
                <a16:creationId xmlns:a16="http://schemas.microsoft.com/office/drawing/2014/main" id="{AD18DE73-DF55-0466-D6E6-3F6F5A4EE3C0}"/>
              </a:ext>
            </a:extLst>
          </p:cNvPr>
          <p:cNvSpPr txBox="1"/>
          <p:nvPr/>
        </p:nvSpPr>
        <p:spPr>
          <a:xfrm>
            <a:off x="2699796" y="390651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575778B7-5CDE-F3BB-0F7F-C78386D62917}"/>
              </a:ext>
            </a:extLst>
          </p:cNvPr>
          <p:cNvSpPr txBox="1"/>
          <p:nvPr/>
        </p:nvSpPr>
        <p:spPr>
          <a:xfrm>
            <a:off x="4812737" y="3861048"/>
            <a:ext cx="3431669" cy="523220"/>
          </a:xfrm>
          <a:prstGeom prst="rect">
            <a:avLst/>
          </a:prstGeom>
          <a:noFill/>
        </p:spPr>
        <p:txBody>
          <a:bodyPr wrap="square" rtlCol="0">
            <a:spAutoFit/>
          </a:bodyPr>
          <a:lstStyle/>
          <a:p>
            <a:r>
              <a:rPr lang="ja-JP" altLang="en-US" sz="1400" dirty="0"/>
              <a:t>需要地に太陽光発電設備・定置用蓄電池の設置</a:t>
            </a:r>
            <a:endParaRPr lang="en-US" altLang="ja-JP" sz="1400" dirty="0"/>
          </a:p>
        </p:txBody>
      </p:sp>
      <p:sp>
        <p:nvSpPr>
          <p:cNvPr id="8" name="テキスト ボックス 7">
            <a:extLst>
              <a:ext uri="{FF2B5EF4-FFF2-40B4-BE49-F238E27FC236}">
                <a16:creationId xmlns:a16="http://schemas.microsoft.com/office/drawing/2014/main" id="{4EA75B71-EDAA-7668-1047-C9E9595024D0}"/>
              </a:ext>
            </a:extLst>
          </p:cNvPr>
          <p:cNvSpPr txBox="1"/>
          <p:nvPr/>
        </p:nvSpPr>
        <p:spPr>
          <a:xfrm>
            <a:off x="4829172" y="1792830"/>
            <a:ext cx="193275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Tree>
    <p:extLst>
      <p:ext uri="{BB962C8B-B14F-4D97-AF65-F5344CB8AC3E}">
        <p14:creationId xmlns:p14="http://schemas.microsoft.com/office/powerpoint/2010/main" val="9554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127643" y="2845367"/>
            <a:ext cx="311915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リース事業者：</a:t>
            </a: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2273897" y="710046"/>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6" name="正方形/長方形 15">
            <a:extLst>
              <a:ext uri="{FF2B5EF4-FFF2-40B4-BE49-F238E27FC236}">
                <a16:creationId xmlns:a16="http://schemas.microsoft.com/office/drawing/2014/main" id="{A53FD9F4-5AF4-466C-AF45-7B9F6D7AA660}"/>
              </a:ext>
            </a:extLst>
          </p:cNvPr>
          <p:cNvSpPr/>
          <p:nvPr/>
        </p:nvSpPr>
        <p:spPr>
          <a:xfrm>
            <a:off x="2744649" y="497650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H="1" flipV="1">
            <a:off x="5221212" y="1359152"/>
            <a:ext cx="1883595" cy="1138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336272" y="179371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1764626" y="2136240"/>
            <a:ext cx="1676078"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776224" y="4054952"/>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334640" y="405495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776224" y="4238784"/>
            <a:ext cx="1893379" cy="738664"/>
          </a:xfrm>
          <a:prstGeom prst="rect">
            <a:avLst/>
          </a:prstGeom>
          <a:noFill/>
        </p:spPr>
        <p:txBody>
          <a:bodyPr wrap="square" rtlCol="0">
            <a:spAutoFit/>
          </a:bodyPr>
          <a:lstStyle/>
          <a:p>
            <a:r>
              <a:rPr lang="ja-JP" altLang="en-US" sz="1400" dirty="0"/>
              <a:t>需要地に太陽光発電設備・定置用蓄電池の設置</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5595104" y="2073530"/>
            <a:ext cx="1074021" cy="307777"/>
          </a:xfrm>
          <a:prstGeom prst="rect">
            <a:avLst/>
          </a:prstGeom>
          <a:noFill/>
        </p:spPr>
        <p:txBody>
          <a:bodyPr wrap="square" rtlCol="0">
            <a:spAutoFit/>
          </a:bodyPr>
          <a:lstStyle/>
          <a:p>
            <a:r>
              <a:rPr lang="ja-JP" altLang="en-US" sz="1400" dirty="0"/>
              <a:t>保守管理</a:t>
            </a:r>
            <a:endParaRPr lang="en-US" altLang="ja-JP" sz="1400" dirty="0"/>
          </a:p>
        </p:txBody>
      </p:sp>
      <p:sp>
        <p:nvSpPr>
          <p:cNvPr id="20" name="正方形/長方形 19">
            <a:extLst>
              <a:ext uri="{FF2B5EF4-FFF2-40B4-BE49-F238E27FC236}">
                <a16:creationId xmlns:a16="http://schemas.microsoft.com/office/drawing/2014/main" id="{2AE5D1C4-54A5-4B21-A8B8-DAE1A1441E15}"/>
              </a:ext>
            </a:extLst>
          </p:cNvPr>
          <p:cNvSpPr/>
          <p:nvPr/>
        </p:nvSpPr>
        <p:spPr>
          <a:xfrm>
            <a:off x="6739006" y="2610097"/>
            <a:ext cx="1765770" cy="949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r>
              <a:rPr kumimoji="1" lang="en-US" altLang="ja-JP" sz="1600" dirty="0"/>
              <a:t>【</a:t>
            </a:r>
            <a:r>
              <a:rPr kumimoji="1" lang="ja-JP" altLang="en-US" sz="1600" dirty="0"/>
              <a:t>保守管理</a:t>
            </a:r>
            <a:r>
              <a:rPr kumimoji="1" lang="en-US" altLang="ja-JP" sz="1600" dirty="0"/>
              <a:t>】</a:t>
            </a:r>
            <a:endParaRPr kumimoji="1" lang="ja-JP" altLang="en-US" sz="1600" dirty="0"/>
          </a:p>
        </p:txBody>
      </p:sp>
      <p:cxnSp>
        <p:nvCxnSpPr>
          <p:cNvPr id="30" name="直線矢印コネクタ 29">
            <a:extLst>
              <a:ext uri="{FF2B5EF4-FFF2-40B4-BE49-F238E27FC236}">
                <a16:creationId xmlns:a16="http://schemas.microsoft.com/office/drawing/2014/main" id="{55A0C516-D3A1-4B50-BCAB-D608E468AE60}"/>
              </a:ext>
            </a:extLst>
          </p:cNvPr>
          <p:cNvCxnSpPr>
            <a:cxnSpLocks/>
          </p:cNvCxnSpPr>
          <p:nvPr/>
        </p:nvCxnSpPr>
        <p:spPr>
          <a:xfrm>
            <a:off x="5289970" y="1083628"/>
            <a:ext cx="2133515" cy="13167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1B58B6A-5B19-45F2-89CF-766F877DE3A8}"/>
              </a:ext>
            </a:extLst>
          </p:cNvPr>
          <p:cNvSpPr txBox="1"/>
          <p:nvPr/>
        </p:nvSpPr>
        <p:spPr>
          <a:xfrm>
            <a:off x="6163010" y="1282563"/>
            <a:ext cx="1961411" cy="307777"/>
          </a:xfrm>
          <a:prstGeom prst="rect">
            <a:avLst/>
          </a:prstGeom>
          <a:noFill/>
        </p:spPr>
        <p:txBody>
          <a:bodyPr wrap="square" rtlCol="0">
            <a:spAutoFit/>
          </a:bodyPr>
          <a:lstStyle/>
          <a:p>
            <a:r>
              <a:rPr lang="ja-JP" altLang="en-US" sz="1400" dirty="0"/>
              <a:t>保守料金の支払</a:t>
            </a:r>
            <a:endParaRPr lang="en-US" altLang="ja-JP" sz="1400" dirty="0"/>
          </a:p>
        </p:txBody>
      </p:sp>
      <p:cxnSp>
        <p:nvCxnSpPr>
          <p:cNvPr id="27" name="直線矢印コネクタ 26">
            <a:extLst>
              <a:ext uri="{FF2B5EF4-FFF2-40B4-BE49-F238E27FC236}">
                <a16:creationId xmlns:a16="http://schemas.microsoft.com/office/drawing/2014/main" id="{300E59A3-990A-4669-92CA-32FFDCB54188}"/>
              </a:ext>
            </a:extLst>
          </p:cNvPr>
          <p:cNvCxnSpPr>
            <a:cxnSpLocks/>
          </p:cNvCxnSpPr>
          <p:nvPr/>
        </p:nvCxnSpPr>
        <p:spPr>
          <a:xfrm flipV="1">
            <a:off x="3707904" y="1825660"/>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F3FF34AF-8AB7-496F-80E3-97EABB8A8C5F}"/>
              </a:ext>
            </a:extLst>
          </p:cNvPr>
          <p:cNvSpPr txBox="1"/>
          <p:nvPr/>
        </p:nvSpPr>
        <p:spPr>
          <a:xfrm>
            <a:off x="3733634" y="1985115"/>
            <a:ext cx="189338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31" name="テキスト ボックス 30">
            <a:extLst>
              <a:ext uri="{FF2B5EF4-FFF2-40B4-BE49-F238E27FC236}">
                <a16:creationId xmlns:a16="http://schemas.microsoft.com/office/drawing/2014/main" id="{F989AD8C-9314-452F-BC4B-29FC258670A4}"/>
              </a:ext>
            </a:extLst>
          </p:cNvPr>
          <p:cNvSpPr txBox="1"/>
          <p:nvPr/>
        </p:nvSpPr>
        <p:spPr>
          <a:xfrm>
            <a:off x="-41646" y="2101207"/>
            <a:ext cx="207881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32" name="グループ化 31"/>
          <p:cNvGrpSpPr/>
          <p:nvPr/>
        </p:nvGrpSpPr>
        <p:grpSpPr>
          <a:xfrm flipH="1">
            <a:off x="1658562" y="1196752"/>
            <a:ext cx="485493" cy="2354368"/>
            <a:chOff x="7092280" y="1899992"/>
            <a:chExt cx="648072" cy="1889048"/>
          </a:xfrm>
        </p:grpSpPr>
        <p:cxnSp>
          <p:nvCxnSpPr>
            <p:cNvPr id="34" name="直線矢印コネクタ 33"/>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38" name="角丸四角形 37"/>
          <p:cNvSpPr/>
          <p:nvPr/>
        </p:nvSpPr>
        <p:spPr>
          <a:xfrm>
            <a:off x="2048802" y="2746818"/>
            <a:ext cx="3315286" cy="130813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2" name="テキスト ボックス 41">
            <a:extLst>
              <a:ext uri="{FF2B5EF4-FFF2-40B4-BE49-F238E27FC236}">
                <a16:creationId xmlns:a16="http://schemas.microsoft.com/office/drawing/2014/main" id="{CF8F1EC3-3897-458D-8C47-F7F24628DB6B}"/>
              </a:ext>
            </a:extLst>
          </p:cNvPr>
          <p:cNvSpPr txBox="1"/>
          <p:nvPr/>
        </p:nvSpPr>
        <p:spPr>
          <a:xfrm>
            <a:off x="2411760" y="62144"/>
            <a:ext cx="6181435" cy="360000"/>
          </a:xfrm>
          <a:prstGeom prst="rect">
            <a:avLst/>
          </a:prstGeom>
          <a:noFill/>
        </p:spPr>
        <p:txBody>
          <a:bodyPr wrap="square" rtlCol="0">
            <a:spAutoFit/>
          </a:bodyPr>
          <a:lstStyle/>
          <a:p>
            <a:r>
              <a:rPr lang="en-US" altLang="ja-JP" dirty="0">
                <a:solidFill>
                  <a:srgbClr val="FF0000"/>
                </a:solidFill>
              </a:rPr>
              <a:t>※</a:t>
            </a:r>
            <a:r>
              <a:rPr lang="ja-JP" altLang="en-US" dirty="0">
                <a:solidFill>
                  <a:srgbClr val="FF0000"/>
                </a:solidFill>
              </a:rPr>
              <a:t>「リースモデル」で太陽光発電設備等を導入</a:t>
            </a:r>
            <a:endParaRPr kumimoji="1" lang="ja-JP" altLang="en-US" sz="2000" dirty="0">
              <a:solidFill>
                <a:srgbClr val="FF0000"/>
              </a:solidFill>
            </a:endParaRPr>
          </a:p>
        </p:txBody>
      </p:sp>
      <p:sp>
        <p:nvSpPr>
          <p:cNvPr id="29" name="角丸四角形 6">
            <a:extLst>
              <a:ext uri="{FF2B5EF4-FFF2-40B4-BE49-F238E27FC236}">
                <a16:creationId xmlns:a16="http://schemas.microsoft.com/office/drawing/2014/main" id="{6FBA83B8-EBDE-49AA-88E4-B3292C8F7B10}"/>
              </a:ext>
            </a:extLst>
          </p:cNvPr>
          <p:cNvSpPr/>
          <p:nvPr/>
        </p:nvSpPr>
        <p:spPr>
          <a:xfrm>
            <a:off x="2114313" y="592886"/>
            <a:ext cx="2973667" cy="1212680"/>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39" name="テキスト ボックス 38">
            <a:extLst>
              <a:ext uri="{FF2B5EF4-FFF2-40B4-BE49-F238E27FC236}">
                <a16:creationId xmlns:a16="http://schemas.microsoft.com/office/drawing/2014/main" id="{9D03C207-CAC9-4085-A586-FBDE92F64282}"/>
              </a:ext>
            </a:extLst>
          </p:cNvPr>
          <p:cNvSpPr txBox="1"/>
          <p:nvPr/>
        </p:nvSpPr>
        <p:spPr>
          <a:xfrm>
            <a:off x="5851888" y="4118445"/>
            <a:ext cx="2896574"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
        <p:nvSpPr>
          <p:cNvPr id="2" name="テキスト ボックス 1">
            <a:extLst>
              <a:ext uri="{FF2B5EF4-FFF2-40B4-BE49-F238E27FC236}">
                <a16:creationId xmlns:a16="http://schemas.microsoft.com/office/drawing/2014/main" id="{CD08EA52-246D-8DD2-1388-F8795BF1F198}"/>
              </a:ext>
            </a:extLst>
          </p:cNvPr>
          <p:cNvSpPr txBox="1"/>
          <p:nvPr/>
        </p:nvSpPr>
        <p:spPr>
          <a:xfrm>
            <a:off x="1658562" y="438008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Tree>
    <p:extLst>
      <p:ext uri="{BB962C8B-B14F-4D97-AF65-F5344CB8AC3E}">
        <p14:creationId xmlns:p14="http://schemas.microsoft.com/office/powerpoint/2010/main" val="2409735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57738" y="2238111"/>
            <a:ext cx="28264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代表申請者（代表事業者）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8024" y="1587276"/>
            <a:ext cx="0" cy="516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326633" y="1604254"/>
            <a:ext cx="0" cy="528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821720" y="4624999"/>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427984" y="4653208"/>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95673" y="4740040"/>
            <a:ext cx="2420643" cy="523220"/>
          </a:xfrm>
          <a:prstGeom prst="rect">
            <a:avLst/>
          </a:prstGeom>
          <a:noFill/>
        </p:spPr>
        <p:txBody>
          <a:bodyPr wrap="square" rtlCol="0">
            <a:spAutoFit/>
          </a:bodyPr>
          <a:lstStyle/>
          <a:p>
            <a:r>
              <a:rPr lang="ja-JP" altLang="en-US" sz="1400" dirty="0"/>
              <a:t>需要地に太陽光発電設備・定置用蓄電池の設置</a:t>
            </a:r>
            <a:endParaRPr lang="en-US" altLang="ja-JP" sz="1400" dirty="0"/>
          </a:p>
        </p:txBody>
      </p:sp>
      <p:sp>
        <p:nvSpPr>
          <p:cNvPr id="20" name="正方形/長方形 19">
            <a:extLst>
              <a:ext uri="{FF2B5EF4-FFF2-40B4-BE49-F238E27FC236}">
                <a16:creationId xmlns:a16="http://schemas.microsoft.com/office/drawing/2014/main" id="{5177A4B5-3C2E-4D47-A38B-BAB00F176942}"/>
              </a:ext>
            </a:extLst>
          </p:cNvPr>
          <p:cNvSpPr/>
          <p:nvPr/>
        </p:nvSpPr>
        <p:spPr>
          <a:xfrm>
            <a:off x="2955287" y="3699916"/>
            <a:ext cx="323888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共同申請者（代表事業者）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2684198" y="3219833"/>
            <a:ext cx="1651155"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4772190"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4242192"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32E6485-03D2-49B0-A550-9EEE5D9CF6AF}"/>
              </a:ext>
            </a:extLst>
          </p:cNvPr>
          <p:cNvSpPr txBox="1"/>
          <p:nvPr/>
        </p:nvSpPr>
        <p:spPr>
          <a:xfrm>
            <a:off x="4815038" y="1619396"/>
            <a:ext cx="1850128"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7" name="テキスト ボックス 26">
            <a:extLst>
              <a:ext uri="{FF2B5EF4-FFF2-40B4-BE49-F238E27FC236}">
                <a16:creationId xmlns:a16="http://schemas.microsoft.com/office/drawing/2014/main" id="{F0CA23E1-860F-4907-A903-D6E197C11A9F}"/>
              </a:ext>
            </a:extLst>
          </p:cNvPr>
          <p:cNvSpPr txBox="1"/>
          <p:nvPr/>
        </p:nvSpPr>
        <p:spPr>
          <a:xfrm>
            <a:off x="2590229" y="1717633"/>
            <a:ext cx="1842864" cy="307777"/>
          </a:xfrm>
          <a:prstGeom prst="rect">
            <a:avLst/>
          </a:prstGeom>
          <a:noFill/>
        </p:spPr>
        <p:txBody>
          <a:bodyPr wrap="square" rtlCol="0">
            <a:spAutoFit/>
          </a:bodyPr>
          <a:lstStyle/>
          <a:p>
            <a:r>
              <a:rPr lang="ja-JP" altLang="en-US" sz="1400" dirty="0"/>
              <a:t>サービス料金の支払</a:t>
            </a:r>
          </a:p>
        </p:txBody>
      </p:sp>
      <p:sp>
        <p:nvSpPr>
          <p:cNvPr id="33" name="テキスト ボックス 32">
            <a:extLst>
              <a:ext uri="{FF2B5EF4-FFF2-40B4-BE49-F238E27FC236}">
                <a16:creationId xmlns:a16="http://schemas.microsoft.com/office/drawing/2014/main" id="{F989AD8C-9314-452F-BC4B-29FC258670A4}"/>
              </a:ext>
            </a:extLst>
          </p:cNvPr>
          <p:cNvSpPr txBox="1"/>
          <p:nvPr/>
        </p:nvSpPr>
        <p:spPr>
          <a:xfrm>
            <a:off x="428680" y="3267997"/>
            <a:ext cx="2398437" cy="461665"/>
          </a:xfrm>
          <a:prstGeom prst="rect">
            <a:avLst/>
          </a:prstGeom>
          <a:noFill/>
        </p:spPr>
        <p:txBody>
          <a:bodyPr wrap="square" rtlCol="0">
            <a:spAutoFit/>
          </a:bodyPr>
          <a:lstStyle/>
          <a:p>
            <a:pPr algn="ctr"/>
            <a:r>
              <a:rPr lang="ja-JP" altLang="en-US" sz="1200" dirty="0"/>
              <a:t>設備譲渡</a:t>
            </a:r>
            <a:endParaRPr lang="en-US" altLang="ja-JP" sz="1200" dirty="0"/>
          </a:p>
          <a:p>
            <a:pPr algn="ctr"/>
            <a:r>
              <a:rPr lang="ja-JP" altLang="en-US" sz="1200" dirty="0"/>
              <a:t>（リース契約期間満了後）</a:t>
            </a:r>
            <a:endParaRPr lang="en-US" altLang="ja-JP" sz="1200" dirty="0"/>
          </a:p>
        </p:txBody>
      </p:sp>
      <p:grpSp>
        <p:nvGrpSpPr>
          <p:cNvPr id="34" name="グループ化 33"/>
          <p:cNvGrpSpPr/>
          <p:nvPr/>
        </p:nvGrpSpPr>
        <p:grpSpPr>
          <a:xfrm flipH="1">
            <a:off x="2293462" y="900140"/>
            <a:ext cx="560809" cy="1656758"/>
            <a:chOff x="7092280" y="1899992"/>
            <a:chExt cx="648072" cy="1889048"/>
          </a:xfrm>
        </p:grpSpPr>
        <p:cxnSp>
          <p:nvCxnSpPr>
            <p:cNvPr id="35" name="直線矢印コネクタ 3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flipH="1">
            <a:off x="2306465" y="2813656"/>
            <a:ext cx="611631" cy="1411139"/>
            <a:chOff x="7092280" y="1899992"/>
            <a:chExt cx="648072" cy="1889048"/>
          </a:xfrm>
        </p:grpSpPr>
        <p:cxnSp>
          <p:nvCxnSpPr>
            <p:cNvPr id="39" name="直線矢印コネクタ 38"/>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2" name="テキスト ボックス 41">
            <a:extLst>
              <a:ext uri="{FF2B5EF4-FFF2-40B4-BE49-F238E27FC236}">
                <a16:creationId xmlns:a16="http://schemas.microsoft.com/office/drawing/2014/main" id="{F989AD8C-9314-452F-BC4B-29FC258670A4}"/>
              </a:ext>
            </a:extLst>
          </p:cNvPr>
          <p:cNvSpPr txBox="1"/>
          <p:nvPr/>
        </p:nvSpPr>
        <p:spPr>
          <a:xfrm>
            <a:off x="772361" y="1369951"/>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44" name="角丸四角形 43"/>
          <p:cNvSpPr/>
          <p:nvPr/>
        </p:nvSpPr>
        <p:spPr>
          <a:xfrm>
            <a:off x="2710121" y="2132856"/>
            <a:ext cx="3878099" cy="250192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9" name="テキスト ボックス 48">
            <a:extLst>
              <a:ext uri="{FF2B5EF4-FFF2-40B4-BE49-F238E27FC236}">
                <a16:creationId xmlns:a16="http://schemas.microsoft.com/office/drawing/2014/main" id="{A1579D35-6489-4090-BD68-C7D10347D274}"/>
              </a:ext>
            </a:extLst>
          </p:cNvPr>
          <p:cNvSpPr txBox="1"/>
          <p:nvPr/>
        </p:nvSpPr>
        <p:spPr>
          <a:xfrm>
            <a:off x="2411760" y="84232"/>
            <a:ext cx="6480720" cy="276999"/>
          </a:xfrm>
          <a:prstGeom prst="rect">
            <a:avLst/>
          </a:prstGeom>
          <a:noFill/>
        </p:spPr>
        <p:txBody>
          <a:bodyPr wrap="square" rtlCol="0">
            <a:spAutoFit/>
          </a:bodyPr>
          <a:lstStyle/>
          <a:p>
            <a:r>
              <a:rPr lang="en-US" altLang="ja-JP" sz="1200" dirty="0">
                <a:solidFill>
                  <a:srgbClr val="FF0000"/>
                </a:solidFill>
              </a:rPr>
              <a:t>※</a:t>
            </a:r>
            <a:r>
              <a:rPr lang="ja-JP" altLang="en-US" sz="1200" dirty="0">
                <a:solidFill>
                  <a:srgbClr val="FF0000"/>
                </a:solidFill>
              </a:rPr>
              <a:t>「オンサイト</a:t>
            </a:r>
            <a:r>
              <a:rPr lang="en-US" altLang="ja-JP" sz="1200" dirty="0">
                <a:solidFill>
                  <a:srgbClr val="FF0000"/>
                </a:solidFill>
              </a:rPr>
              <a:t>PPA</a:t>
            </a:r>
            <a:r>
              <a:rPr lang="ja-JP" altLang="en-US" sz="1200" dirty="0">
                <a:solidFill>
                  <a:srgbClr val="FF0000"/>
                </a:solidFill>
              </a:rPr>
              <a:t>モデル」で太陽光発電設備等を導入、リース事業者から工事会社に発注</a:t>
            </a:r>
            <a:endParaRPr kumimoji="1" lang="ja-JP" altLang="en-US" sz="1200" dirty="0">
              <a:solidFill>
                <a:srgbClr val="FF0000"/>
              </a:solidFill>
            </a:endParaRPr>
          </a:p>
        </p:txBody>
      </p:sp>
      <p:sp>
        <p:nvSpPr>
          <p:cNvPr id="47" name="テキスト ボックス 46">
            <a:extLst>
              <a:ext uri="{FF2B5EF4-FFF2-40B4-BE49-F238E27FC236}">
                <a16:creationId xmlns:a16="http://schemas.microsoft.com/office/drawing/2014/main" id="{6AA350B7-C069-48CC-85C4-5D6F60A3DCA4}"/>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
        <p:nvSpPr>
          <p:cNvPr id="43" name="角丸四角形 6">
            <a:extLst>
              <a:ext uri="{FF2B5EF4-FFF2-40B4-BE49-F238E27FC236}">
                <a16:creationId xmlns:a16="http://schemas.microsoft.com/office/drawing/2014/main" id="{6FBA83B8-EBDE-49AA-88E4-B3292C8F7B10}"/>
              </a:ext>
            </a:extLst>
          </p:cNvPr>
          <p:cNvSpPr/>
          <p:nvPr/>
        </p:nvSpPr>
        <p:spPr>
          <a:xfrm>
            <a:off x="2995513" y="544993"/>
            <a:ext cx="2888673" cy="1042283"/>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59C28EEC-5E63-4384-9853-1AB5787A160C}"/>
              </a:ext>
            </a:extLst>
          </p:cNvPr>
          <p:cNvSpPr txBox="1"/>
          <p:nvPr/>
        </p:nvSpPr>
        <p:spPr>
          <a:xfrm>
            <a:off x="6739489" y="2142616"/>
            <a:ext cx="2160238" cy="24622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申請者が「代表申請者」を選定することができ、補助金は「代表申請者」への交付となる。リース事業者を「代表申請者」とすることも可</a:t>
            </a:r>
          </a:p>
        </p:txBody>
      </p:sp>
      <p:sp>
        <p:nvSpPr>
          <p:cNvPr id="51" name="正方形/長方形 50">
            <a:extLst>
              <a:ext uri="{FF2B5EF4-FFF2-40B4-BE49-F238E27FC236}">
                <a16:creationId xmlns:a16="http://schemas.microsoft.com/office/drawing/2014/main" id="{61E8EADA-3F39-4DE0-808E-8D226FA89982}"/>
              </a:ext>
            </a:extLst>
          </p:cNvPr>
          <p:cNvSpPr/>
          <p:nvPr/>
        </p:nvSpPr>
        <p:spPr>
          <a:xfrm>
            <a:off x="3830748" y="5303410"/>
            <a:ext cx="1893380" cy="808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2" name="正方形/長方形 51">
            <a:extLst>
              <a:ext uri="{FF2B5EF4-FFF2-40B4-BE49-F238E27FC236}">
                <a16:creationId xmlns:a16="http://schemas.microsoft.com/office/drawing/2014/main" id="{E5DB77A7-09EE-4203-A51B-EE3512EC5EB4}"/>
              </a:ext>
            </a:extLst>
          </p:cNvPr>
          <p:cNvSpPr/>
          <p:nvPr/>
        </p:nvSpPr>
        <p:spPr>
          <a:xfrm>
            <a:off x="3132637" y="615568"/>
            <a:ext cx="2650494" cy="8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2" name="テキスト ボックス 1">
            <a:extLst>
              <a:ext uri="{FF2B5EF4-FFF2-40B4-BE49-F238E27FC236}">
                <a16:creationId xmlns:a16="http://schemas.microsoft.com/office/drawing/2014/main" id="{2037135E-C576-B8FC-CD4C-2CFF9571D7FE}"/>
              </a:ext>
            </a:extLst>
          </p:cNvPr>
          <p:cNvSpPr txBox="1"/>
          <p:nvPr/>
        </p:nvSpPr>
        <p:spPr>
          <a:xfrm>
            <a:off x="2791959" y="4817548"/>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4799064" y="3145888"/>
            <a:ext cx="185012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定置用蓄電池の提供</a:t>
            </a:r>
            <a:endParaRPr lang="en-US" altLang="ja-JP" sz="1400" dirty="0"/>
          </a:p>
        </p:txBody>
      </p:sp>
    </p:spTree>
    <p:extLst>
      <p:ext uri="{BB962C8B-B14F-4D97-AF65-F5344CB8AC3E}">
        <p14:creationId xmlns:p14="http://schemas.microsoft.com/office/powerpoint/2010/main" val="4100638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052206" y="2908183"/>
            <a:ext cx="27582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共同申請者（代表事業者）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405092" y="1924483"/>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49809" y="1953030"/>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5270909" y="2795670"/>
            <a:ext cx="1893379" cy="461665"/>
          </a:xfrm>
          <a:prstGeom prst="rect">
            <a:avLst/>
          </a:prstGeom>
          <a:noFill/>
        </p:spPr>
        <p:txBody>
          <a:bodyPr wrap="square" rtlCol="0">
            <a:spAutoFit/>
          </a:bodyPr>
          <a:lstStyle/>
          <a:p>
            <a:r>
              <a:rPr lang="ja-JP" altLang="en-US" sz="1200" dirty="0"/>
              <a:t>需要地に太陽光発電設備・定置用蓄電池の設置</a:t>
            </a:r>
            <a:endParaRPr lang="en-US" altLang="ja-JP" sz="12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3431332" y="2101881"/>
            <a:ext cx="187680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9" name="テキスト ボックス 28">
            <a:extLst>
              <a:ext uri="{FF2B5EF4-FFF2-40B4-BE49-F238E27FC236}">
                <a16:creationId xmlns:a16="http://schemas.microsoft.com/office/drawing/2014/main" id="{B3065179-BE7F-4961-A982-95FF8B545785}"/>
              </a:ext>
            </a:extLst>
          </p:cNvPr>
          <p:cNvSpPr txBox="1"/>
          <p:nvPr/>
        </p:nvSpPr>
        <p:spPr>
          <a:xfrm>
            <a:off x="2473310" y="68104"/>
            <a:ext cx="6419170" cy="307777"/>
          </a:xfrm>
          <a:prstGeom prst="rect">
            <a:avLst/>
          </a:prstGeom>
          <a:noFill/>
        </p:spPr>
        <p:txBody>
          <a:bodyPr wrap="square" rtlCol="0">
            <a:spAutoFit/>
          </a:bodyPr>
          <a:lstStyle/>
          <a:p>
            <a:r>
              <a:rPr lang="en-US" altLang="ja-JP" sz="1400" dirty="0">
                <a:solidFill>
                  <a:srgbClr val="FF0000"/>
                </a:solidFill>
              </a:rPr>
              <a:t>※</a:t>
            </a:r>
            <a:r>
              <a:rPr lang="ja-JP" altLang="en-US" sz="1400" dirty="0">
                <a:solidFill>
                  <a:srgbClr val="FF0000"/>
                </a:solidFill>
              </a:rPr>
              <a:t>「オンサイト</a:t>
            </a:r>
            <a:r>
              <a:rPr lang="en-US" altLang="ja-JP" sz="1400" dirty="0">
                <a:solidFill>
                  <a:srgbClr val="FF0000"/>
                </a:solidFill>
              </a:rPr>
              <a:t>PPA</a:t>
            </a:r>
            <a:r>
              <a:rPr lang="ja-JP" altLang="en-US" sz="1400" dirty="0">
                <a:solidFill>
                  <a:srgbClr val="FF0000"/>
                </a:solidFill>
              </a:rPr>
              <a:t>モデル」で太陽光発電設備を導入、リースバック契約</a:t>
            </a:r>
            <a:endParaRPr kumimoji="1" lang="ja-JP" altLang="en-US" dirty="0">
              <a:solidFill>
                <a:srgbClr val="FF0000"/>
              </a:solidFill>
            </a:endParaRPr>
          </a:p>
        </p:txBody>
      </p:sp>
      <p:sp>
        <p:nvSpPr>
          <p:cNvPr id="20" name="正方形/長方形 19">
            <a:extLst>
              <a:ext uri="{FF2B5EF4-FFF2-40B4-BE49-F238E27FC236}">
                <a16:creationId xmlns:a16="http://schemas.microsoft.com/office/drawing/2014/main" id="{5177A4B5-3C2E-4D47-A38B-BAB00F176942}"/>
              </a:ext>
            </a:extLst>
          </p:cNvPr>
          <p:cNvSpPr/>
          <p:nvPr/>
        </p:nvSpPr>
        <p:spPr>
          <a:xfrm>
            <a:off x="1763688" y="4777787"/>
            <a:ext cx="3319547"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代表申請者（代表事業者）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1459135" y="4068551"/>
            <a:ext cx="864097" cy="461665"/>
          </a:xfrm>
          <a:prstGeom prst="rect">
            <a:avLst/>
          </a:prstGeom>
          <a:noFill/>
        </p:spPr>
        <p:txBody>
          <a:bodyPr wrap="square" rtlCol="0">
            <a:spAutoFit/>
          </a:bodyPr>
          <a:lstStyle/>
          <a:p>
            <a:r>
              <a:rPr lang="ja-JP" altLang="en-US" sz="1200" dirty="0"/>
              <a:t>リース料金の</a:t>
            </a:r>
            <a:r>
              <a:rPr kumimoji="1" lang="ja-JP" altLang="en-US" sz="1200" dirty="0"/>
              <a:t>支払</a:t>
            </a:r>
            <a:endParaRPr kumimoji="1" lang="en-US" altLang="ja-JP" sz="1200" dirty="0"/>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2422704" y="3789040"/>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2238832" y="3808310"/>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C6EAD447-8D99-4552-A036-73326EE53EDA}"/>
              </a:ext>
            </a:extLst>
          </p:cNvPr>
          <p:cNvCxnSpPr>
            <a:cxnSpLocks/>
          </p:cNvCxnSpPr>
          <p:nvPr/>
        </p:nvCxnSpPr>
        <p:spPr>
          <a:xfrm flipH="1">
            <a:off x="4860032" y="3257802"/>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直線矢印コネクタ 8">
            <a:extLst>
              <a:ext uri="{FF2B5EF4-FFF2-40B4-BE49-F238E27FC236}">
                <a16:creationId xmlns:a16="http://schemas.microsoft.com/office/drawing/2014/main" id="{C72C2D44-1E6D-4F92-BA09-D661540E3135}"/>
              </a:ext>
            </a:extLst>
          </p:cNvPr>
          <p:cNvCxnSpPr>
            <a:cxnSpLocks/>
          </p:cNvCxnSpPr>
          <p:nvPr/>
        </p:nvCxnSpPr>
        <p:spPr>
          <a:xfrm>
            <a:off x="4924626" y="3438843"/>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a:extLst>
              <a:ext uri="{FF2B5EF4-FFF2-40B4-BE49-F238E27FC236}">
                <a16:creationId xmlns:a16="http://schemas.microsoft.com/office/drawing/2014/main" id="{9B91D88B-2579-4943-A872-45381DBD8D49}"/>
              </a:ext>
            </a:extLst>
          </p:cNvPr>
          <p:cNvCxnSpPr>
            <a:cxnSpLocks/>
          </p:cNvCxnSpPr>
          <p:nvPr/>
        </p:nvCxnSpPr>
        <p:spPr>
          <a:xfrm flipV="1">
            <a:off x="4139952" y="3789040"/>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C191C0-FD0D-4519-ABC9-C9F193585AFA}"/>
              </a:ext>
            </a:extLst>
          </p:cNvPr>
          <p:cNvCxnSpPr>
            <a:cxnSpLocks/>
          </p:cNvCxnSpPr>
          <p:nvPr/>
        </p:nvCxnSpPr>
        <p:spPr>
          <a:xfrm>
            <a:off x="4283968" y="3789040"/>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A9BCD0AD-6D65-452E-AA58-127C63EC6591}"/>
              </a:ext>
            </a:extLst>
          </p:cNvPr>
          <p:cNvSpPr txBox="1"/>
          <p:nvPr/>
        </p:nvSpPr>
        <p:spPr>
          <a:xfrm>
            <a:off x="4231979" y="4132574"/>
            <a:ext cx="1047221" cy="276999"/>
          </a:xfrm>
          <a:prstGeom prst="rect">
            <a:avLst/>
          </a:prstGeom>
          <a:noFill/>
        </p:spPr>
        <p:txBody>
          <a:bodyPr wrap="square" rtlCol="0">
            <a:spAutoFit/>
          </a:bodyPr>
          <a:lstStyle/>
          <a:p>
            <a:r>
              <a:rPr lang="ja-JP" altLang="en-US" sz="1200" dirty="0"/>
              <a:t>設備の売却</a:t>
            </a:r>
          </a:p>
        </p:txBody>
      </p:sp>
      <p:sp>
        <p:nvSpPr>
          <p:cNvPr id="39" name="テキスト ボックス 38">
            <a:extLst>
              <a:ext uri="{FF2B5EF4-FFF2-40B4-BE49-F238E27FC236}">
                <a16:creationId xmlns:a16="http://schemas.microsoft.com/office/drawing/2014/main" id="{F989AD8C-9314-452F-BC4B-29FC258670A4}"/>
              </a:ext>
            </a:extLst>
          </p:cNvPr>
          <p:cNvSpPr txBox="1"/>
          <p:nvPr/>
        </p:nvSpPr>
        <p:spPr>
          <a:xfrm>
            <a:off x="-118879" y="4708528"/>
            <a:ext cx="2092389"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40" name="グループ化 39"/>
          <p:cNvGrpSpPr/>
          <p:nvPr/>
        </p:nvGrpSpPr>
        <p:grpSpPr>
          <a:xfrm flipH="1">
            <a:off x="1211376" y="1412775"/>
            <a:ext cx="748318" cy="1710533"/>
            <a:chOff x="7092280" y="1899992"/>
            <a:chExt cx="648072" cy="1889048"/>
          </a:xfrm>
        </p:grpSpPr>
        <p:cxnSp>
          <p:nvCxnSpPr>
            <p:cNvPr id="41" name="直線矢印コネクタ 40"/>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flipH="1">
            <a:off x="1226883" y="3323189"/>
            <a:ext cx="649664" cy="1889048"/>
            <a:chOff x="7092280" y="1899992"/>
            <a:chExt cx="648072" cy="1889048"/>
          </a:xfrm>
        </p:grpSpPr>
        <p:cxnSp>
          <p:nvCxnSpPr>
            <p:cNvPr id="45" name="直線矢印コネクタ 4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8" name="テキスト ボックス 47">
            <a:extLst>
              <a:ext uri="{FF2B5EF4-FFF2-40B4-BE49-F238E27FC236}">
                <a16:creationId xmlns:a16="http://schemas.microsoft.com/office/drawing/2014/main" id="{F989AD8C-9314-452F-BC4B-29FC258670A4}"/>
              </a:ext>
            </a:extLst>
          </p:cNvPr>
          <p:cNvSpPr txBox="1"/>
          <p:nvPr/>
        </p:nvSpPr>
        <p:spPr>
          <a:xfrm>
            <a:off x="-75197" y="1550031"/>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38" name="角丸四角形 37"/>
          <p:cNvSpPr/>
          <p:nvPr/>
        </p:nvSpPr>
        <p:spPr>
          <a:xfrm>
            <a:off x="1462775" y="2647106"/>
            <a:ext cx="3816423" cy="315815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角丸四角形 6">
            <a:extLst>
              <a:ext uri="{FF2B5EF4-FFF2-40B4-BE49-F238E27FC236}">
                <a16:creationId xmlns:a16="http://schemas.microsoft.com/office/drawing/2014/main" id="{6FBA83B8-EBDE-49AA-88E4-B3292C8F7B10}"/>
              </a:ext>
            </a:extLst>
          </p:cNvPr>
          <p:cNvSpPr/>
          <p:nvPr/>
        </p:nvSpPr>
        <p:spPr>
          <a:xfrm>
            <a:off x="1737932" y="842272"/>
            <a:ext cx="3073477" cy="11670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66E96DAC-2929-47CC-A102-8DCBB533A37D}"/>
              </a:ext>
            </a:extLst>
          </p:cNvPr>
          <p:cNvSpPr txBox="1"/>
          <p:nvPr/>
        </p:nvSpPr>
        <p:spPr>
          <a:xfrm>
            <a:off x="1329992" y="2216798"/>
            <a:ext cx="1796679" cy="307777"/>
          </a:xfrm>
          <a:prstGeom prst="rect">
            <a:avLst/>
          </a:prstGeom>
          <a:noFill/>
        </p:spPr>
        <p:txBody>
          <a:bodyPr wrap="square" rtlCol="0">
            <a:spAutoFit/>
          </a:bodyPr>
          <a:lstStyle/>
          <a:p>
            <a:r>
              <a:rPr lang="ja-JP" altLang="en-US" sz="1400" dirty="0"/>
              <a:t>サービス料金の支払</a:t>
            </a:r>
          </a:p>
        </p:txBody>
      </p:sp>
      <p:sp>
        <p:nvSpPr>
          <p:cNvPr id="53" name="正方形/長方形 52">
            <a:extLst>
              <a:ext uri="{FF2B5EF4-FFF2-40B4-BE49-F238E27FC236}">
                <a16:creationId xmlns:a16="http://schemas.microsoft.com/office/drawing/2014/main" id="{DFD26EF3-D0AF-4E06-BC5A-0413A7D5F6B6}"/>
              </a:ext>
            </a:extLst>
          </p:cNvPr>
          <p:cNvSpPr/>
          <p:nvPr/>
        </p:nvSpPr>
        <p:spPr>
          <a:xfrm>
            <a:off x="7114838" y="2853030"/>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4" name="正方形/長方形 53">
            <a:extLst>
              <a:ext uri="{FF2B5EF4-FFF2-40B4-BE49-F238E27FC236}">
                <a16:creationId xmlns:a16="http://schemas.microsoft.com/office/drawing/2014/main" id="{1B8AA171-BBCF-4F06-81E9-F7C1D5D3B44A}"/>
              </a:ext>
            </a:extLst>
          </p:cNvPr>
          <p:cNvSpPr/>
          <p:nvPr/>
        </p:nvSpPr>
        <p:spPr>
          <a:xfrm>
            <a:off x="1966861" y="927985"/>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56" name="テキスト ボックス 55">
            <a:extLst>
              <a:ext uri="{FF2B5EF4-FFF2-40B4-BE49-F238E27FC236}">
                <a16:creationId xmlns:a16="http://schemas.microsoft.com/office/drawing/2014/main" id="{24411156-6956-42FC-B6F1-B3DB3237748A}"/>
              </a:ext>
            </a:extLst>
          </p:cNvPr>
          <p:cNvSpPr txBox="1"/>
          <p:nvPr/>
        </p:nvSpPr>
        <p:spPr>
          <a:xfrm>
            <a:off x="3398942" y="3953144"/>
            <a:ext cx="859031" cy="646331"/>
          </a:xfrm>
          <a:prstGeom prst="rect">
            <a:avLst/>
          </a:prstGeom>
          <a:noFill/>
        </p:spPr>
        <p:txBody>
          <a:bodyPr wrap="square" rtlCol="0">
            <a:spAutoFit/>
          </a:bodyPr>
          <a:lstStyle/>
          <a:p>
            <a:r>
              <a:rPr lang="ja-JP" altLang="en-US" sz="1200" dirty="0"/>
              <a:t>設備の売却代金の支払</a:t>
            </a:r>
            <a:endParaRPr kumimoji="1" lang="en-US" altLang="ja-JP" sz="1200" dirty="0"/>
          </a:p>
        </p:txBody>
      </p:sp>
      <p:sp>
        <p:nvSpPr>
          <p:cNvPr id="57" name="テキスト ボックス 56">
            <a:extLst>
              <a:ext uri="{FF2B5EF4-FFF2-40B4-BE49-F238E27FC236}">
                <a16:creationId xmlns:a16="http://schemas.microsoft.com/office/drawing/2014/main" id="{F52CDB76-55BC-40E1-A6E3-1549CAA1A318}"/>
              </a:ext>
            </a:extLst>
          </p:cNvPr>
          <p:cNvSpPr txBox="1"/>
          <p:nvPr/>
        </p:nvSpPr>
        <p:spPr>
          <a:xfrm>
            <a:off x="2411581" y="3883884"/>
            <a:ext cx="1047221" cy="830997"/>
          </a:xfrm>
          <a:prstGeom prst="rect">
            <a:avLst/>
          </a:prstGeom>
          <a:noFill/>
        </p:spPr>
        <p:txBody>
          <a:bodyPr wrap="square" rtlCol="0">
            <a:spAutoFit/>
          </a:bodyPr>
          <a:lstStyle/>
          <a:p>
            <a:r>
              <a:rPr lang="ja-JP" altLang="en-US" sz="1200" dirty="0"/>
              <a:t>太陽光発電設備・定置用蓄電池の提供</a:t>
            </a:r>
            <a:endParaRPr lang="en-US" altLang="ja-JP" sz="1200" dirty="0"/>
          </a:p>
        </p:txBody>
      </p:sp>
      <p:sp>
        <p:nvSpPr>
          <p:cNvPr id="58" name="テキスト ボックス 57">
            <a:extLst>
              <a:ext uri="{FF2B5EF4-FFF2-40B4-BE49-F238E27FC236}">
                <a16:creationId xmlns:a16="http://schemas.microsoft.com/office/drawing/2014/main" id="{A828CF5B-11D1-4A8F-90DE-440114DBBD5C}"/>
              </a:ext>
            </a:extLst>
          </p:cNvPr>
          <p:cNvSpPr txBox="1"/>
          <p:nvPr/>
        </p:nvSpPr>
        <p:spPr>
          <a:xfrm>
            <a:off x="5317805" y="543223"/>
            <a:ext cx="3714900" cy="203132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a:t>
            </a:r>
            <a:r>
              <a:rPr kumimoji="1" lang="en-US" altLang="ja-JP" sz="1400" dirty="0"/>
              <a:t>PPA</a:t>
            </a:r>
            <a:r>
              <a:rPr kumimoji="1" lang="ja-JP" altLang="en-US" sz="1400" dirty="0"/>
              <a:t>事業者を「代表申請者」とすることも可</a:t>
            </a:r>
            <a:endParaRPr kumimoji="1" lang="en-US" altLang="ja-JP" sz="1400" dirty="0"/>
          </a:p>
          <a:p>
            <a:pPr marL="285750" indent="-285750">
              <a:buFont typeface="Wingdings" panose="05000000000000000000" pitchFamily="2" charset="2"/>
              <a:buChar char="Ø"/>
            </a:pPr>
            <a:r>
              <a:rPr kumimoji="1" lang="en-US" altLang="ja-JP" sz="1400" u="sng" dirty="0"/>
              <a:t>【</a:t>
            </a:r>
            <a:r>
              <a:rPr kumimoji="1" lang="ja-JP" altLang="en-US" sz="1400" u="sng" dirty="0"/>
              <a:t>リースバック契約を行う場合</a:t>
            </a:r>
            <a:r>
              <a:rPr kumimoji="1" lang="en-US" altLang="ja-JP" sz="1400" u="sng" dirty="0"/>
              <a:t>】</a:t>
            </a:r>
            <a:r>
              <a:rPr kumimoji="1" lang="ja-JP" altLang="en-US" sz="1400" u="sng" dirty="0"/>
              <a:t>リース事業者を申請者に含めず、</a:t>
            </a:r>
            <a:r>
              <a:rPr kumimoji="1" lang="en-US" altLang="ja-JP" sz="1400" u="sng" dirty="0"/>
              <a:t>PPA</a:t>
            </a:r>
            <a:r>
              <a:rPr kumimoji="1" lang="ja-JP" altLang="en-US" sz="1400" u="sng" dirty="0"/>
              <a:t>事業者のみの申請とすることは不可</a:t>
            </a:r>
          </a:p>
        </p:txBody>
      </p:sp>
      <p:sp>
        <p:nvSpPr>
          <p:cNvPr id="59" name="テキスト ボックス 58">
            <a:extLst>
              <a:ext uri="{FF2B5EF4-FFF2-40B4-BE49-F238E27FC236}">
                <a16:creationId xmlns:a16="http://schemas.microsoft.com/office/drawing/2014/main" id="{527C1ED3-4B6E-4B05-B8A4-6329885CA5D9}"/>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
        <p:nvSpPr>
          <p:cNvPr id="2" name="テキスト ボックス 1">
            <a:extLst>
              <a:ext uri="{FF2B5EF4-FFF2-40B4-BE49-F238E27FC236}">
                <a16:creationId xmlns:a16="http://schemas.microsoft.com/office/drawing/2014/main" id="{05219852-E1F6-2DA4-8252-B53549BD6972}"/>
              </a:ext>
            </a:extLst>
          </p:cNvPr>
          <p:cNvSpPr txBox="1"/>
          <p:nvPr/>
        </p:nvSpPr>
        <p:spPr>
          <a:xfrm>
            <a:off x="5338473" y="3500533"/>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Tree>
    <p:extLst>
      <p:ext uri="{BB962C8B-B14F-4D97-AF65-F5344CB8AC3E}">
        <p14:creationId xmlns:p14="http://schemas.microsoft.com/office/powerpoint/2010/main" val="194453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1811583" y="2864769"/>
            <a:ext cx="3090338" cy="96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太陽光発電設備の所有者／</a:t>
            </a:r>
            <a:r>
              <a:rPr lang="en-US" altLang="ja-JP" sz="1600" dirty="0">
                <a:solidFill>
                  <a:prstClr val="white"/>
                </a:solidFill>
                <a:latin typeface="+mj-ea"/>
              </a:rPr>
              <a:t> PPA</a:t>
            </a:r>
            <a:r>
              <a:rPr lang="ja-JP" altLang="en-US" sz="1600" dirty="0">
                <a:solidFill>
                  <a:prstClr val="white"/>
                </a:solidFill>
                <a:latin typeface="+mj-ea"/>
              </a:rPr>
              <a:t>事業者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1714182" y="811943"/>
            <a:ext cx="3011350" cy="1168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br>
              <a:rPr kumimoji="1" lang="en-US" altLang="ja-JP" sz="1600" dirty="0">
                <a:solidFill>
                  <a:schemeClr val="bg1"/>
                </a:solidFill>
              </a:rPr>
            </a:br>
            <a:r>
              <a:rPr kumimoji="1" lang="ja-JP" altLang="en-US" sz="1600" dirty="0">
                <a:solidFill>
                  <a:schemeClr val="bg1"/>
                </a:solidFill>
              </a:rPr>
              <a:t>車載型蓄電池の所有者</a:t>
            </a:r>
            <a:r>
              <a:rPr kumimoji="1" lang="en-US" altLang="ja-JP" sz="1600" dirty="0">
                <a:solidFill>
                  <a:schemeClr val="bg1"/>
                </a:solidFill>
              </a:rPr>
              <a:t>】</a:t>
            </a:r>
          </a:p>
          <a:p>
            <a:pPr algn="ctr"/>
            <a:r>
              <a:rPr kumimoji="1" lang="ja-JP" altLang="en-US" sz="1600" dirty="0">
                <a:solidFill>
                  <a:srgbClr val="FF0000"/>
                </a:solidFill>
              </a:rPr>
              <a:t>共同申請者</a:t>
            </a: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528816" y="206736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56550" y="2064117"/>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F989AD8C-9314-452F-BC4B-29FC258670A4}"/>
              </a:ext>
            </a:extLst>
          </p:cNvPr>
          <p:cNvSpPr txBox="1"/>
          <p:nvPr/>
        </p:nvSpPr>
        <p:spPr>
          <a:xfrm>
            <a:off x="3491880" y="2292712"/>
            <a:ext cx="2012491" cy="307777"/>
          </a:xfrm>
          <a:prstGeom prst="rect">
            <a:avLst/>
          </a:prstGeom>
          <a:noFill/>
        </p:spPr>
        <p:txBody>
          <a:bodyPr wrap="square" rtlCol="0">
            <a:spAutoFit/>
          </a:bodyPr>
          <a:lstStyle/>
          <a:p>
            <a:r>
              <a:rPr lang="ja-JP" altLang="en-US" sz="1400" dirty="0"/>
              <a:t>太陽光発電設備の使用</a:t>
            </a:r>
            <a:endParaRPr lang="en-US" altLang="ja-JP" sz="1400" dirty="0"/>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534619" y="3917774"/>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131840" y="3927356"/>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573484" y="4044758"/>
            <a:ext cx="1777850" cy="738664"/>
          </a:xfrm>
          <a:prstGeom prst="rect">
            <a:avLst/>
          </a:prstGeom>
          <a:noFill/>
        </p:spPr>
        <p:txBody>
          <a:bodyPr wrap="square" rtlCol="0">
            <a:spAutoFit/>
          </a:bodyPr>
          <a:lstStyle/>
          <a:p>
            <a:r>
              <a:rPr lang="ja-JP" altLang="en-US" sz="1400" dirty="0"/>
              <a:t>需要地に太陽光発電設備・定置用蓄電池の設置</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11760" y="76473"/>
            <a:ext cx="6586471" cy="276999"/>
          </a:xfrm>
          <a:prstGeom prst="rect">
            <a:avLst/>
          </a:prstGeom>
          <a:noFill/>
        </p:spPr>
        <p:txBody>
          <a:bodyPr wrap="square" rtlCol="0">
            <a:spAutoFit/>
          </a:bodyPr>
          <a:lstStyle/>
          <a:p>
            <a:r>
              <a:rPr lang="en-US" altLang="ja-JP" sz="1200" dirty="0">
                <a:solidFill>
                  <a:srgbClr val="FF0000"/>
                </a:solidFill>
              </a:rPr>
              <a:t>※</a:t>
            </a:r>
            <a:r>
              <a:rPr lang="ja-JP" altLang="en-US" sz="1200" dirty="0">
                <a:solidFill>
                  <a:srgbClr val="FF0000"/>
                </a:solidFill>
              </a:rPr>
              <a:t>「オンサイト</a:t>
            </a:r>
            <a:r>
              <a:rPr lang="en-US" altLang="ja-JP" sz="1200" dirty="0">
                <a:solidFill>
                  <a:srgbClr val="FF0000"/>
                </a:solidFill>
              </a:rPr>
              <a:t>PPA</a:t>
            </a:r>
            <a:r>
              <a:rPr lang="ja-JP" altLang="en-US" sz="1200" dirty="0">
                <a:solidFill>
                  <a:srgbClr val="FF0000"/>
                </a:solidFill>
              </a:rPr>
              <a:t>モデル」で太陽光発電設備を導入、車載型蓄電池を需要家が発注</a:t>
            </a:r>
            <a:endParaRPr kumimoji="1" lang="ja-JP" altLang="en-US" dirty="0">
              <a:solidFill>
                <a:srgbClr val="FF0000"/>
              </a:solidFill>
            </a:endParaRPr>
          </a:p>
        </p:txBody>
      </p:sp>
      <p:grpSp>
        <p:nvGrpSpPr>
          <p:cNvPr id="13" name="グループ化 12"/>
          <p:cNvGrpSpPr/>
          <p:nvPr/>
        </p:nvGrpSpPr>
        <p:grpSpPr>
          <a:xfrm>
            <a:off x="4820199" y="1775554"/>
            <a:ext cx="932817" cy="1639232"/>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5626721" y="2488878"/>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7" name="角丸四角形 6"/>
          <p:cNvSpPr/>
          <p:nvPr/>
        </p:nvSpPr>
        <p:spPr>
          <a:xfrm>
            <a:off x="1567956" y="2790614"/>
            <a:ext cx="3534732" cy="112716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cxnSp>
        <p:nvCxnSpPr>
          <p:cNvPr id="29" name="直線矢印コネクタ 28">
            <a:extLst>
              <a:ext uri="{FF2B5EF4-FFF2-40B4-BE49-F238E27FC236}">
                <a16:creationId xmlns:a16="http://schemas.microsoft.com/office/drawing/2014/main" id="{898744C5-A539-4BF8-8849-88B10BA521FD}"/>
              </a:ext>
            </a:extLst>
          </p:cNvPr>
          <p:cNvCxnSpPr>
            <a:cxnSpLocks/>
          </p:cNvCxnSpPr>
          <p:nvPr/>
        </p:nvCxnSpPr>
        <p:spPr>
          <a:xfrm flipH="1">
            <a:off x="4982593" y="980728"/>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a:extLst>
              <a:ext uri="{FF2B5EF4-FFF2-40B4-BE49-F238E27FC236}">
                <a16:creationId xmlns:a16="http://schemas.microsoft.com/office/drawing/2014/main" id="{6DE5E448-5649-4C6D-A419-8C3391CDDBF4}"/>
              </a:ext>
            </a:extLst>
          </p:cNvPr>
          <p:cNvCxnSpPr>
            <a:cxnSpLocks/>
          </p:cNvCxnSpPr>
          <p:nvPr/>
        </p:nvCxnSpPr>
        <p:spPr>
          <a:xfrm>
            <a:off x="5016675" y="1219046"/>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30EEA4FD-7276-49C8-9A09-2128E8D6B560}"/>
              </a:ext>
            </a:extLst>
          </p:cNvPr>
          <p:cNvSpPr txBox="1"/>
          <p:nvPr/>
        </p:nvSpPr>
        <p:spPr>
          <a:xfrm>
            <a:off x="4947588" y="658009"/>
            <a:ext cx="1815239" cy="307777"/>
          </a:xfrm>
          <a:prstGeom prst="rect">
            <a:avLst/>
          </a:prstGeom>
          <a:noFill/>
        </p:spPr>
        <p:txBody>
          <a:bodyPr wrap="square" rtlCol="0">
            <a:spAutoFit/>
          </a:bodyPr>
          <a:lstStyle/>
          <a:p>
            <a:r>
              <a:rPr lang="ja-JP" altLang="en-US" sz="1400" dirty="0"/>
              <a:t>車載型蓄電池の販売</a:t>
            </a:r>
            <a:endParaRPr lang="en-US" altLang="ja-JP" sz="1400" dirty="0"/>
          </a:p>
        </p:txBody>
      </p:sp>
      <p:sp>
        <p:nvSpPr>
          <p:cNvPr id="34" name="角丸四角形 6">
            <a:extLst>
              <a:ext uri="{FF2B5EF4-FFF2-40B4-BE49-F238E27FC236}">
                <a16:creationId xmlns:a16="http://schemas.microsoft.com/office/drawing/2014/main" id="{6FBA83B8-EBDE-49AA-88E4-B3292C8F7B10}"/>
              </a:ext>
            </a:extLst>
          </p:cNvPr>
          <p:cNvSpPr/>
          <p:nvPr/>
        </p:nvSpPr>
        <p:spPr>
          <a:xfrm>
            <a:off x="1403648" y="670183"/>
            <a:ext cx="3534732" cy="15003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6" name="角丸四角形 6">
            <a:extLst>
              <a:ext uri="{FF2B5EF4-FFF2-40B4-BE49-F238E27FC236}">
                <a16:creationId xmlns:a16="http://schemas.microsoft.com/office/drawing/2014/main" id="{F2BB977F-E49D-4C0E-9236-BCA9208684EA}"/>
              </a:ext>
            </a:extLst>
          </p:cNvPr>
          <p:cNvSpPr/>
          <p:nvPr/>
        </p:nvSpPr>
        <p:spPr>
          <a:xfrm>
            <a:off x="1519537" y="734521"/>
            <a:ext cx="3329695" cy="1342615"/>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A6A8E780-0D76-4A8B-B19A-64BB52BE2A21}"/>
              </a:ext>
            </a:extLst>
          </p:cNvPr>
          <p:cNvSpPr txBox="1"/>
          <p:nvPr/>
        </p:nvSpPr>
        <p:spPr>
          <a:xfrm>
            <a:off x="1298961" y="2306753"/>
            <a:ext cx="1904691" cy="307777"/>
          </a:xfrm>
          <a:prstGeom prst="rect">
            <a:avLst/>
          </a:prstGeom>
          <a:noFill/>
        </p:spPr>
        <p:txBody>
          <a:bodyPr wrap="square" rtlCol="0">
            <a:spAutoFit/>
          </a:bodyPr>
          <a:lstStyle/>
          <a:p>
            <a:r>
              <a:rPr lang="ja-JP" altLang="en-US" sz="1400" dirty="0"/>
              <a:t>サービス料金の支払</a:t>
            </a:r>
          </a:p>
        </p:txBody>
      </p:sp>
      <p:sp>
        <p:nvSpPr>
          <p:cNvPr id="38" name="正方形/長方形 37">
            <a:extLst>
              <a:ext uri="{FF2B5EF4-FFF2-40B4-BE49-F238E27FC236}">
                <a16:creationId xmlns:a16="http://schemas.microsoft.com/office/drawing/2014/main" id="{F79D6C3A-26DB-4BFE-8FBD-D0F5B04A6513}"/>
              </a:ext>
            </a:extLst>
          </p:cNvPr>
          <p:cNvSpPr/>
          <p:nvPr/>
        </p:nvSpPr>
        <p:spPr>
          <a:xfrm>
            <a:off x="2322262" y="482970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39" name="正方形/長方形 38">
            <a:extLst>
              <a:ext uri="{FF2B5EF4-FFF2-40B4-BE49-F238E27FC236}">
                <a16:creationId xmlns:a16="http://schemas.microsoft.com/office/drawing/2014/main" id="{12944397-8A06-42DF-A2A3-395D4D6FB896}"/>
              </a:ext>
            </a:extLst>
          </p:cNvPr>
          <p:cNvSpPr/>
          <p:nvPr/>
        </p:nvSpPr>
        <p:spPr>
          <a:xfrm>
            <a:off x="6697389" y="80732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販売事業者</a:t>
            </a:r>
            <a:r>
              <a:rPr kumimoji="1" lang="en-US" altLang="ja-JP" sz="1600" dirty="0"/>
              <a:t>】</a:t>
            </a:r>
            <a:endParaRPr kumimoji="1" lang="ja-JP" altLang="en-US" sz="1600" dirty="0"/>
          </a:p>
        </p:txBody>
      </p:sp>
      <p:sp>
        <p:nvSpPr>
          <p:cNvPr id="40" name="テキスト ボックス 39">
            <a:extLst>
              <a:ext uri="{FF2B5EF4-FFF2-40B4-BE49-F238E27FC236}">
                <a16:creationId xmlns:a16="http://schemas.microsoft.com/office/drawing/2014/main" id="{1AF036AA-7E31-433A-980E-2DB75E28CCAA}"/>
              </a:ext>
            </a:extLst>
          </p:cNvPr>
          <p:cNvSpPr txBox="1"/>
          <p:nvPr/>
        </p:nvSpPr>
        <p:spPr>
          <a:xfrm>
            <a:off x="5340314" y="3921763"/>
            <a:ext cx="3534730"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補助金は「代表申請者（代表事業者）」への交付となる。補助金の振り分けは</a:t>
            </a:r>
            <a:r>
              <a:rPr kumimoji="1" lang="ja-JP" altLang="en-US" sz="1400"/>
              <a:t>事業者間で適切に行う</a:t>
            </a:r>
            <a:r>
              <a:rPr kumimoji="1" lang="ja-JP" altLang="en-US" sz="1400" dirty="0"/>
              <a:t>こと。</a:t>
            </a:r>
          </a:p>
          <a:p>
            <a:pPr marL="285750" indent="-285750">
              <a:buFont typeface="Wingdings" panose="05000000000000000000" pitchFamily="2" charset="2"/>
              <a:buChar char="Ø"/>
            </a:pPr>
            <a:r>
              <a:rPr kumimoji="1" lang="ja-JP" altLang="en-US" sz="1400" dirty="0"/>
              <a:t>この場合、需要家は</a:t>
            </a:r>
            <a:r>
              <a:rPr kumimoji="1" lang="ja-JP" altLang="en-US" sz="1400" dirty="0">
                <a:solidFill>
                  <a:srgbClr val="FF0000"/>
                </a:solidFill>
              </a:rPr>
              <a:t>「共同申請者」</a:t>
            </a:r>
            <a:r>
              <a:rPr kumimoji="1" lang="ja-JP" altLang="en-US" sz="1400" dirty="0"/>
              <a:t>かつ</a:t>
            </a:r>
            <a:r>
              <a:rPr kumimoji="1" lang="ja-JP" altLang="en-US" sz="1400" dirty="0">
                <a:solidFill>
                  <a:schemeClr val="accent1"/>
                </a:solidFill>
              </a:rPr>
              <a:t>「共同事業者」</a:t>
            </a:r>
            <a:r>
              <a:rPr kumimoji="1" lang="ja-JP" altLang="en-US" sz="1400" dirty="0"/>
              <a:t>となる。</a:t>
            </a:r>
          </a:p>
        </p:txBody>
      </p:sp>
      <p:sp>
        <p:nvSpPr>
          <p:cNvPr id="2" name="テキスト ボックス 1">
            <a:extLst>
              <a:ext uri="{FF2B5EF4-FFF2-40B4-BE49-F238E27FC236}">
                <a16:creationId xmlns:a16="http://schemas.microsoft.com/office/drawing/2014/main" id="{C81838B0-A745-E74D-34A3-457AFB7A5CE2}"/>
              </a:ext>
            </a:extLst>
          </p:cNvPr>
          <p:cNvSpPr txBox="1"/>
          <p:nvPr/>
        </p:nvSpPr>
        <p:spPr>
          <a:xfrm>
            <a:off x="1461035" y="420551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E5CAC70F-3CB1-4B18-4771-8F63814BAF42}"/>
              </a:ext>
            </a:extLst>
          </p:cNvPr>
          <p:cNvSpPr txBox="1"/>
          <p:nvPr/>
        </p:nvSpPr>
        <p:spPr>
          <a:xfrm>
            <a:off x="4995591" y="1299824"/>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Tree>
    <p:extLst>
      <p:ext uri="{BB962C8B-B14F-4D97-AF65-F5344CB8AC3E}">
        <p14:creationId xmlns:p14="http://schemas.microsoft.com/office/powerpoint/2010/main" val="98625377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Arial"/>
        <a:ea typeface="游ゴシック Medium"/>
        <a:cs typeface=""/>
      </a:majorFont>
      <a:minorFont>
        <a:latin typeface="Arial"/>
        <a:ea typeface="游ゴシック Mediu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8E969926-C35E-4B9C-93F7-57A51276E4E6}" vid="{CB478695-38CA-4AB5-81A7-0DBA352C88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1355</Words>
  <Application>Microsoft Office PowerPoint</Application>
  <PresentationFormat>画面に合わせる (4:3)</PresentationFormat>
  <Paragraphs>141</Paragraphs>
  <Slides>9</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ＭＳ Ｐゴシック</vt:lpstr>
      <vt:lpstr>游ゴシック</vt:lpstr>
      <vt:lpstr>游ゴシック Medium</vt:lpstr>
      <vt:lpstr>Arial</vt:lpstr>
      <vt:lpstr>Wingdings</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2020-02-06T04:56:37Z</dcterms:created>
  <dcterms:modified xsi:type="dcterms:W3CDTF">2023-03-29T23:52:56Z</dcterms:modified>
</cp:coreProperties>
</file>