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4"/>
  </p:sldMasterIdLst>
  <p:notesMasterIdLst>
    <p:notesMasterId r:id="rId14"/>
  </p:notesMasterIdLst>
  <p:sldIdLst>
    <p:sldId id="260" r:id="rId5"/>
    <p:sldId id="277" r:id="rId6"/>
    <p:sldId id="266" r:id="rId7"/>
    <p:sldId id="278" r:id="rId8"/>
    <p:sldId id="263" r:id="rId9"/>
    <p:sldId id="269" r:id="rId10"/>
    <p:sldId id="267" r:id="rId11"/>
    <p:sldId id="276" r:id="rId12"/>
    <p:sldId id="275" r:id="rId13"/>
  </p:sldIdLst>
  <p:sldSz cx="9144000" cy="6858000" type="screen4x3"/>
  <p:notesSz cx="6735763" cy="9866313"/>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成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A4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53A79EF-07EA-4508-B675-EF888C61ECA3}" v="9" dt="2026-04-08T08:39:46.14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9" autoAdjust="0"/>
    <p:restoredTop sz="96492" autoAdjust="0"/>
  </p:normalViewPr>
  <p:slideViewPr>
    <p:cSldViewPr>
      <p:cViewPr varScale="1">
        <p:scale>
          <a:sx n="158" d="100"/>
          <a:sy n="158" d="100"/>
        </p:scale>
        <p:origin x="1852" y="84"/>
      </p:cViewPr>
      <p:guideLst>
        <p:guide orient="horz" pos="2160"/>
        <p:guide pos="2880"/>
      </p:guideLst>
    </p:cSldViewPr>
  </p:slideViewPr>
  <p:outlineViewPr>
    <p:cViewPr>
      <p:scale>
        <a:sx n="100" d="100"/>
        <a:sy n="100" d="100"/>
      </p:scale>
      <p:origin x="0" y="0"/>
    </p:cViewPr>
  </p:outlineViewPr>
  <p:notesTextViewPr>
    <p:cViewPr>
      <p:scale>
        <a:sx n="1" d="1"/>
        <a:sy n="1" d="1"/>
      </p:scale>
      <p:origin x="0" y="0"/>
    </p:cViewPr>
  </p:notesTextViewPr>
  <p:sorterViewPr>
    <p:cViewPr>
      <p:scale>
        <a:sx n="200" d="100"/>
        <a:sy n="200" d="100"/>
      </p:scale>
      <p:origin x="0" y="-2190"/>
    </p:cViewPr>
  </p:sorterViewPr>
  <p:notesViewPr>
    <p:cSldViewPr>
      <p:cViewPr varScale="1">
        <p:scale>
          <a:sx n="81" d="100"/>
          <a:sy n="81" d="100"/>
        </p:scale>
        <p:origin x="3930" y="11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19413" cy="4953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4763" y="0"/>
            <a:ext cx="2919412" cy="495300"/>
          </a:xfrm>
          <a:prstGeom prst="rect">
            <a:avLst/>
          </a:prstGeom>
        </p:spPr>
        <p:txBody>
          <a:bodyPr vert="horz" lIns="91440" tIns="45720" rIns="91440" bIns="45720" rtlCol="0"/>
          <a:lstStyle>
            <a:lvl1pPr algn="r">
              <a:defRPr sz="1200"/>
            </a:lvl1pPr>
          </a:lstStyle>
          <a:p>
            <a:fld id="{8C2B6FD0-B7AD-434B-80A3-035F00AAA6C9}" type="datetimeFigureOut">
              <a:rPr kumimoji="1" lang="ja-JP" altLang="en-US" smtClean="0"/>
              <a:t>2026/4/9</a:t>
            </a:fld>
            <a:endParaRPr kumimoji="1" lang="ja-JP" altLang="en-US"/>
          </a:p>
        </p:txBody>
      </p:sp>
      <p:sp>
        <p:nvSpPr>
          <p:cNvPr id="4" name="スライド イメージ プレースホルダー 3"/>
          <p:cNvSpPr>
            <a:spLocks noGrp="1" noRot="1" noChangeAspect="1"/>
          </p:cNvSpPr>
          <p:nvPr>
            <p:ph type="sldImg" idx="2"/>
          </p:nvPr>
        </p:nvSpPr>
        <p:spPr>
          <a:xfrm>
            <a:off x="1147763" y="1233488"/>
            <a:ext cx="4440237" cy="33289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73100" y="4748213"/>
            <a:ext cx="5389563" cy="3884612"/>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371013"/>
            <a:ext cx="2919413" cy="4953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4763" y="9371013"/>
            <a:ext cx="2919412" cy="495300"/>
          </a:xfrm>
          <a:prstGeom prst="rect">
            <a:avLst/>
          </a:prstGeom>
        </p:spPr>
        <p:txBody>
          <a:bodyPr vert="horz" lIns="91440" tIns="45720" rIns="91440" bIns="45720" rtlCol="0" anchor="b"/>
          <a:lstStyle>
            <a:lvl1pPr algn="r">
              <a:defRPr sz="1200"/>
            </a:lvl1pPr>
          </a:lstStyle>
          <a:p>
            <a:fld id="{24B90777-FF7F-4042-8A72-6485EB623DCC}" type="slidenum">
              <a:rPr kumimoji="1" lang="ja-JP" altLang="en-US" smtClean="0"/>
              <a:t>‹#›</a:t>
            </a:fld>
            <a:endParaRPr kumimoji="1" lang="ja-JP" altLang="en-US"/>
          </a:p>
        </p:txBody>
      </p:sp>
    </p:spTree>
    <p:extLst>
      <p:ext uri="{BB962C8B-B14F-4D97-AF65-F5344CB8AC3E}">
        <p14:creationId xmlns:p14="http://schemas.microsoft.com/office/powerpoint/2010/main" val="1136645647"/>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24B90777-FF7F-4042-8A72-6485EB623DCC}" type="slidenum">
              <a:rPr kumimoji="1" lang="ja-JP" altLang="en-US" smtClean="0"/>
              <a:t>1</a:t>
            </a:fld>
            <a:endParaRPr kumimoji="1" lang="ja-JP" altLang="en-US"/>
          </a:p>
        </p:txBody>
      </p:sp>
    </p:spTree>
    <p:extLst>
      <p:ext uri="{BB962C8B-B14F-4D97-AF65-F5344CB8AC3E}">
        <p14:creationId xmlns:p14="http://schemas.microsoft.com/office/powerpoint/2010/main" val="22944084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24B90777-FF7F-4042-8A72-6485EB623DCC}" type="slidenum">
              <a:rPr kumimoji="1" lang="ja-JP" altLang="en-US" smtClean="0"/>
              <a:t>2</a:t>
            </a:fld>
            <a:endParaRPr kumimoji="1" lang="ja-JP" altLang="en-US"/>
          </a:p>
        </p:txBody>
      </p:sp>
    </p:spTree>
    <p:extLst>
      <p:ext uri="{BB962C8B-B14F-4D97-AF65-F5344CB8AC3E}">
        <p14:creationId xmlns:p14="http://schemas.microsoft.com/office/powerpoint/2010/main" val="25411832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白紙">
    <p:spTree>
      <p:nvGrpSpPr>
        <p:cNvPr id="1" name=""/>
        <p:cNvGrpSpPr/>
        <p:nvPr/>
      </p:nvGrpSpPr>
      <p:grpSpPr>
        <a:xfrm>
          <a:off x="0" y="0"/>
          <a:ext cx="0" cy="0"/>
          <a:chOff x="0" y="0"/>
          <a:chExt cx="0" cy="0"/>
        </a:xfrm>
      </p:grpSpPr>
      <p:sp>
        <p:nvSpPr>
          <p:cNvPr id="5" name="正方形/長方形 4"/>
          <p:cNvSpPr/>
          <p:nvPr userDrawn="1"/>
        </p:nvSpPr>
        <p:spPr>
          <a:xfrm>
            <a:off x="0" y="0"/>
            <a:ext cx="9144000" cy="476672"/>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sp>
        <p:nvSpPr>
          <p:cNvPr id="2" name="テキスト ボックス 1">
            <a:extLst>
              <a:ext uri="{FF2B5EF4-FFF2-40B4-BE49-F238E27FC236}">
                <a16:creationId xmlns:a16="http://schemas.microsoft.com/office/drawing/2014/main" id="{1965DE7F-997E-4950-A9DE-65DA89772E57}"/>
              </a:ext>
            </a:extLst>
          </p:cNvPr>
          <p:cNvSpPr txBox="1"/>
          <p:nvPr userDrawn="1"/>
        </p:nvSpPr>
        <p:spPr>
          <a:xfrm>
            <a:off x="1907704" y="6392793"/>
            <a:ext cx="7063638" cy="307777"/>
          </a:xfrm>
          <a:prstGeom prst="rect">
            <a:avLst/>
          </a:prstGeom>
          <a:noFill/>
        </p:spPr>
        <p:txBody>
          <a:bodyPr wrap="square" rtlCol="0">
            <a:spAutoFit/>
          </a:bodyPr>
          <a:lstStyle/>
          <a:p>
            <a:r>
              <a:rPr kumimoji="1" lang="en-US" altLang="ja-JP" sz="700" dirty="0">
                <a:latin typeface="BIZ UDPゴシック" panose="020B0400000000000000" pitchFamily="50" charset="-128"/>
                <a:ea typeface="BIZ UDPゴシック" panose="020B0400000000000000" pitchFamily="50" charset="-128"/>
              </a:rPr>
              <a:t>※</a:t>
            </a:r>
            <a:r>
              <a:rPr kumimoji="1" lang="ja-JP" altLang="en-US" sz="700" dirty="0">
                <a:latin typeface="BIZ UDPゴシック" panose="020B0400000000000000" pitchFamily="50" charset="-128"/>
                <a:ea typeface="BIZ UDPゴシック" panose="020B0400000000000000" pitchFamily="50" charset="-128"/>
              </a:rPr>
              <a:t>補助事業における契約（発注）、資金の流れ、設備および施設の所有者、補助事業者（代表申請者および共同申請者）・需要家の役割分担などを本様式で図解してください。</a:t>
            </a:r>
            <a:endParaRPr kumimoji="1" lang="en-US" altLang="ja-JP" sz="700" dirty="0">
              <a:latin typeface="BIZ UDPゴシック" panose="020B0400000000000000" pitchFamily="50" charset="-128"/>
              <a:ea typeface="BIZ UDPゴシック" panose="020B0400000000000000" pitchFamily="50" charset="-128"/>
            </a:endParaRPr>
          </a:p>
          <a:p>
            <a:r>
              <a:rPr kumimoji="1" lang="en-US" altLang="ja-JP" sz="700" dirty="0">
                <a:latin typeface="BIZ UDPゴシック" panose="020B0400000000000000" pitchFamily="50" charset="-128"/>
                <a:ea typeface="BIZ UDPゴシック" panose="020B0400000000000000" pitchFamily="50" charset="-128"/>
              </a:rPr>
              <a:t>※</a:t>
            </a:r>
            <a:r>
              <a:rPr kumimoji="1" lang="ja-JP" altLang="en-US" sz="700" dirty="0">
                <a:latin typeface="BIZ UDPゴシック" panose="020B0400000000000000" pitchFamily="50" charset="-128"/>
                <a:ea typeface="BIZ UDPゴシック" panose="020B0400000000000000" pitchFamily="50" charset="-128"/>
              </a:rPr>
              <a:t>応募時に、設備の設置場所、補助事業者（代表申請者および共同申請者）、および需要家が確定している必要があります。</a:t>
            </a:r>
            <a:endParaRPr kumimoji="1" lang="en-US" altLang="ja-JP" sz="700" dirty="0">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BF20F871-22BE-439F-A7B2-B799C23D5A8A}"/>
              </a:ext>
            </a:extLst>
          </p:cNvPr>
          <p:cNvSpPr txBox="1"/>
          <p:nvPr userDrawn="1"/>
        </p:nvSpPr>
        <p:spPr>
          <a:xfrm>
            <a:off x="35496" y="6446654"/>
            <a:ext cx="2080870" cy="230832"/>
          </a:xfrm>
          <a:prstGeom prst="rect">
            <a:avLst/>
          </a:prstGeom>
          <a:noFill/>
        </p:spPr>
        <p:txBody>
          <a:bodyPr wrap="square" rtlCol="0">
            <a:spAutoFit/>
          </a:bodyPr>
          <a:lstStyle/>
          <a:p>
            <a:r>
              <a:rPr kumimoji="1" lang="ja-JP" altLang="en-US" sz="900" dirty="0">
                <a:solidFill>
                  <a:srgbClr val="00B050"/>
                </a:solidFill>
                <a:latin typeface="BIZ UDPゴシック" panose="020B0400000000000000" pitchFamily="50" charset="-128"/>
                <a:ea typeface="BIZ UDPゴシック" panose="020B0400000000000000" pitchFamily="50" charset="-128"/>
              </a:rPr>
              <a:t>ストレージパリティ事業</a:t>
            </a:r>
            <a:endParaRPr kumimoji="1" lang="en-US" altLang="ja-JP" sz="900" dirty="0">
              <a:solidFill>
                <a:srgbClr val="00B050"/>
              </a:solidFill>
              <a:latin typeface="BIZ UDPゴシック" panose="020B0400000000000000" pitchFamily="50" charset="-128"/>
              <a:ea typeface="BIZ UDPゴシック" panose="020B0400000000000000" pitchFamily="50" charset="-128"/>
            </a:endParaRPr>
          </a:p>
        </p:txBody>
      </p:sp>
      <p:sp>
        <p:nvSpPr>
          <p:cNvPr id="7" name="テキスト ボックス 6">
            <a:extLst>
              <a:ext uri="{FF2B5EF4-FFF2-40B4-BE49-F238E27FC236}">
                <a16:creationId xmlns:a16="http://schemas.microsoft.com/office/drawing/2014/main" id="{2729791D-F1F7-4D13-AC5E-AB75F647F25F}"/>
              </a:ext>
            </a:extLst>
          </p:cNvPr>
          <p:cNvSpPr txBox="1"/>
          <p:nvPr userDrawn="1"/>
        </p:nvSpPr>
        <p:spPr>
          <a:xfrm>
            <a:off x="0" y="53670"/>
            <a:ext cx="2483768" cy="369332"/>
          </a:xfrm>
          <a:prstGeom prst="rect">
            <a:avLst/>
          </a:prstGeom>
          <a:noFill/>
        </p:spPr>
        <p:txBody>
          <a:bodyPr wrap="square" rtlCol="0">
            <a:spAutoFit/>
          </a:bodyPr>
          <a:lstStyle/>
          <a:p>
            <a:r>
              <a:rPr lang="ja-JP" altLang="en-US" b="1" dirty="0">
                <a:latin typeface="BIZ UDPゴシック" panose="020B0400000000000000" pitchFamily="50" charset="-128"/>
                <a:ea typeface="BIZ UDPゴシック" panose="020B0400000000000000" pitchFamily="50" charset="-128"/>
              </a:rPr>
              <a:t>補助事業の実施体制表</a:t>
            </a:r>
          </a:p>
        </p:txBody>
      </p:sp>
      <p:sp>
        <p:nvSpPr>
          <p:cNvPr id="3" name="テキスト ボックス 2">
            <a:extLst>
              <a:ext uri="{FF2B5EF4-FFF2-40B4-BE49-F238E27FC236}">
                <a16:creationId xmlns:a16="http://schemas.microsoft.com/office/drawing/2014/main" id="{5D717388-822D-7042-6DB6-EE74820F38B8}"/>
              </a:ext>
            </a:extLst>
          </p:cNvPr>
          <p:cNvSpPr txBox="1"/>
          <p:nvPr userDrawn="1"/>
        </p:nvSpPr>
        <p:spPr>
          <a:xfrm>
            <a:off x="8532440" y="40832"/>
            <a:ext cx="539552" cy="369332"/>
          </a:xfrm>
          <a:prstGeom prst="rect">
            <a:avLst/>
          </a:prstGeom>
          <a:noFill/>
        </p:spPr>
        <p:txBody>
          <a:bodyPr wrap="square" rtlCol="0">
            <a:spAutoFit/>
          </a:bodyPr>
          <a:lstStyle/>
          <a:p>
            <a:r>
              <a:rPr lang="en-US" altLang="ja-JP" sz="1800" b="1" dirty="0">
                <a:latin typeface="BIZ UDPゴシック" panose="020B0400000000000000" pitchFamily="50" charset="-128"/>
                <a:ea typeface="BIZ UDPゴシック" panose="020B0400000000000000" pitchFamily="50" charset="-128"/>
              </a:rPr>
              <a:t>D1</a:t>
            </a:r>
            <a:endParaRPr lang="ja-JP" altLang="en-US" sz="1800" b="1"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5557310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29D2C444-BB06-409A-9E3D-F95E97D66907}" type="datetimeFigureOut">
              <a:rPr kumimoji="1" lang="ja-JP" altLang="en-US" smtClean="0"/>
              <a:t>2026/4/9</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A6D01C6D-80EB-490D-8A1D-E86D9EEBEE2C}" type="slidenum">
              <a:rPr kumimoji="1" lang="ja-JP" altLang="en-US" smtClean="0"/>
              <a:t>‹#›</a:t>
            </a:fld>
            <a:endParaRPr kumimoji="1" lang="ja-JP" altLang="en-US"/>
          </a:p>
        </p:txBody>
      </p:sp>
    </p:spTree>
    <p:extLst>
      <p:ext uri="{BB962C8B-B14F-4D97-AF65-F5344CB8AC3E}">
        <p14:creationId xmlns:p14="http://schemas.microsoft.com/office/powerpoint/2010/main" val="19474752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692696"/>
            <a:ext cx="2057400" cy="5544616"/>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457200" y="692696"/>
            <a:ext cx="6019800" cy="5544616"/>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29D2C444-BB06-409A-9E3D-F95E97D66907}" type="datetimeFigureOut">
              <a:rPr kumimoji="1" lang="ja-JP" altLang="en-US" smtClean="0"/>
              <a:t>2026/4/9</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A6D01C6D-80EB-490D-8A1D-E86D9EEBEE2C}" type="slidenum">
              <a:rPr kumimoji="1" lang="ja-JP" altLang="en-US" smtClean="0"/>
              <a:t>‹#›</a:t>
            </a:fld>
            <a:endParaRPr kumimoji="1" lang="ja-JP" altLang="en-US"/>
          </a:p>
        </p:txBody>
      </p:sp>
    </p:spTree>
    <p:extLst>
      <p:ext uri="{BB962C8B-B14F-4D97-AF65-F5344CB8AC3E}">
        <p14:creationId xmlns:p14="http://schemas.microsoft.com/office/powerpoint/2010/main" val="25484745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dirty="0"/>
              <a:t>マスター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29D2C444-BB06-409A-9E3D-F95E97D66907}" type="datetimeFigureOut">
              <a:rPr kumimoji="1" lang="ja-JP" altLang="en-US" smtClean="0"/>
              <a:t>2026/4/9</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A6D01C6D-80EB-490D-8A1D-E86D9EEBEE2C}" type="slidenum">
              <a:rPr kumimoji="1" lang="ja-JP" altLang="en-US" smtClean="0"/>
              <a:t>‹#›</a:t>
            </a:fld>
            <a:endParaRPr kumimoji="1" lang="ja-JP" altLang="en-US"/>
          </a:p>
        </p:txBody>
      </p:sp>
    </p:spTree>
    <p:extLst>
      <p:ext uri="{BB962C8B-B14F-4D97-AF65-F5344CB8AC3E}">
        <p14:creationId xmlns:p14="http://schemas.microsoft.com/office/powerpoint/2010/main" val="8849055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29D2C444-BB06-409A-9E3D-F95E97D66907}" type="datetimeFigureOut">
              <a:rPr kumimoji="1" lang="ja-JP" altLang="en-US" smtClean="0"/>
              <a:t>2026/4/9</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A6D01C6D-80EB-490D-8A1D-E86D9EEBEE2C}" type="slidenum">
              <a:rPr kumimoji="1" lang="ja-JP" altLang="en-US" smtClean="0"/>
              <a:t>‹#›</a:t>
            </a:fld>
            <a:endParaRPr kumimoji="1" lang="ja-JP" altLang="en-US"/>
          </a:p>
        </p:txBody>
      </p:sp>
    </p:spTree>
    <p:extLst>
      <p:ext uri="{BB962C8B-B14F-4D97-AF65-F5344CB8AC3E}">
        <p14:creationId xmlns:p14="http://schemas.microsoft.com/office/powerpoint/2010/main" val="6126562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29D2C444-BB06-409A-9E3D-F95E97D66907}" type="datetimeFigureOut">
              <a:rPr kumimoji="1" lang="ja-JP" altLang="en-US" smtClean="0"/>
              <a:t>2026/4/9</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A6D01C6D-80EB-490D-8A1D-E86D9EEBEE2C}" type="slidenum">
              <a:rPr kumimoji="1" lang="ja-JP" altLang="en-US" smtClean="0"/>
              <a:t>‹#›</a:t>
            </a:fld>
            <a:endParaRPr kumimoji="1" lang="ja-JP" altLang="en-US"/>
          </a:p>
        </p:txBody>
      </p:sp>
    </p:spTree>
    <p:extLst>
      <p:ext uri="{BB962C8B-B14F-4D97-AF65-F5344CB8AC3E}">
        <p14:creationId xmlns:p14="http://schemas.microsoft.com/office/powerpoint/2010/main" val="18665478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457200" y="1667941"/>
            <a:ext cx="4038600" cy="456937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4" name="コンテンツ プレースホルダー 3"/>
          <p:cNvSpPr>
            <a:spLocks noGrp="1"/>
          </p:cNvSpPr>
          <p:nvPr>
            <p:ph sz="half" idx="2"/>
          </p:nvPr>
        </p:nvSpPr>
        <p:spPr>
          <a:xfrm>
            <a:off x="4648200" y="1667941"/>
            <a:ext cx="4038600" cy="456937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5" name="日付プレースホルダー 4"/>
          <p:cNvSpPr>
            <a:spLocks noGrp="1"/>
          </p:cNvSpPr>
          <p:nvPr>
            <p:ph type="dt" sz="half" idx="10"/>
          </p:nvPr>
        </p:nvSpPr>
        <p:spPr/>
        <p:txBody>
          <a:bodyPr/>
          <a:lstStyle/>
          <a:p>
            <a:fld id="{29D2C444-BB06-409A-9E3D-F95E97D66907}" type="datetimeFigureOut">
              <a:rPr kumimoji="1" lang="ja-JP" altLang="en-US" smtClean="0"/>
              <a:t>2026/4/9</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A6D01C6D-80EB-490D-8A1D-E86D9EEBEE2C}" type="slidenum">
              <a:rPr kumimoji="1" lang="ja-JP" altLang="en-US" smtClean="0"/>
              <a:t>‹#›</a:t>
            </a:fld>
            <a:endParaRPr kumimoji="1" lang="ja-JP" altLang="en-US"/>
          </a:p>
        </p:txBody>
      </p:sp>
    </p:spTree>
    <p:extLst>
      <p:ext uri="{BB962C8B-B14F-4D97-AF65-F5344CB8AC3E}">
        <p14:creationId xmlns:p14="http://schemas.microsoft.com/office/powerpoint/2010/main" val="39305019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457200" y="1646262"/>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457200" y="2286024"/>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5" name="テキスト プレースホルダー 4"/>
          <p:cNvSpPr>
            <a:spLocks noGrp="1"/>
          </p:cNvSpPr>
          <p:nvPr>
            <p:ph type="body" sz="quarter" idx="3"/>
          </p:nvPr>
        </p:nvSpPr>
        <p:spPr>
          <a:xfrm>
            <a:off x="4645025" y="1646262"/>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4645025" y="2286024"/>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29D2C444-BB06-409A-9E3D-F95E97D66907}" type="datetimeFigureOut">
              <a:rPr kumimoji="1" lang="ja-JP" altLang="en-US" smtClean="0"/>
              <a:t>2026/4/9</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A6D01C6D-80EB-490D-8A1D-E86D9EEBEE2C}" type="slidenum">
              <a:rPr kumimoji="1" lang="ja-JP" altLang="en-US" smtClean="0"/>
              <a:t>‹#›</a:t>
            </a:fld>
            <a:endParaRPr kumimoji="1" lang="ja-JP" altLang="en-US"/>
          </a:p>
        </p:txBody>
      </p:sp>
    </p:spTree>
    <p:extLst>
      <p:ext uri="{BB962C8B-B14F-4D97-AF65-F5344CB8AC3E}">
        <p14:creationId xmlns:p14="http://schemas.microsoft.com/office/powerpoint/2010/main" val="6209844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29D2C444-BB06-409A-9E3D-F95E97D66907}" type="datetimeFigureOut">
              <a:rPr kumimoji="1" lang="ja-JP" altLang="en-US" smtClean="0"/>
              <a:t>2026/4/9</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A6D01C6D-80EB-490D-8A1D-E86D9EEBEE2C}" type="slidenum">
              <a:rPr kumimoji="1" lang="ja-JP" altLang="en-US" smtClean="0"/>
              <a:t>‹#›</a:t>
            </a:fld>
            <a:endParaRPr kumimoji="1" lang="ja-JP" altLang="en-US"/>
          </a:p>
        </p:txBody>
      </p:sp>
    </p:spTree>
    <p:extLst>
      <p:ext uri="{BB962C8B-B14F-4D97-AF65-F5344CB8AC3E}">
        <p14:creationId xmlns:p14="http://schemas.microsoft.com/office/powerpoint/2010/main" val="10685200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764704"/>
            <a:ext cx="3008313" cy="936104"/>
          </a:xfrm>
        </p:spPr>
        <p:txBody>
          <a:bodyPr anchor="b"/>
          <a:lstStyle>
            <a:lvl1pPr algn="l">
              <a:defRPr sz="2000" b="1"/>
            </a:lvl1pPr>
          </a:lstStyle>
          <a:p>
            <a:r>
              <a:rPr kumimoji="1" lang="ja-JP" altLang="en-US"/>
              <a:t>マスター タイトルの書式設定</a:t>
            </a:r>
          </a:p>
        </p:txBody>
      </p:sp>
      <p:sp>
        <p:nvSpPr>
          <p:cNvPr id="3" name="コンテンツ プレースホルダー 2"/>
          <p:cNvSpPr>
            <a:spLocks noGrp="1"/>
          </p:cNvSpPr>
          <p:nvPr>
            <p:ph idx="1"/>
          </p:nvPr>
        </p:nvSpPr>
        <p:spPr>
          <a:xfrm>
            <a:off x="3575050" y="764704"/>
            <a:ext cx="5111750" cy="549307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4" name="テキスト プレースホルダー 3"/>
          <p:cNvSpPr>
            <a:spLocks noGrp="1"/>
          </p:cNvSpPr>
          <p:nvPr>
            <p:ph type="body" sz="half" idx="2"/>
          </p:nvPr>
        </p:nvSpPr>
        <p:spPr>
          <a:xfrm>
            <a:off x="457200" y="1700808"/>
            <a:ext cx="3008313" cy="455696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29D2C444-BB06-409A-9E3D-F95E97D66907}" type="datetimeFigureOut">
              <a:rPr kumimoji="1" lang="ja-JP" altLang="en-US" smtClean="0"/>
              <a:t>2026/4/9</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A6D01C6D-80EB-490D-8A1D-E86D9EEBEE2C}" type="slidenum">
              <a:rPr kumimoji="1" lang="ja-JP" altLang="en-US" smtClean="0"/>
              <a:t>‹#›</a:t>
            </a:fld>
            <a:endParaRPr kumimoji="1" lang="ja-JP" altLang="en-US"/>
          </a:p>
        </p:txBody>
      </p:sp>
    </p:spTree>
    <p:extLst>
      <p:ext uri="{BB962C8B-B14F-4D97-AF65-F5344CB8AC3E}">
        <p14:creationId xmlns:p14="http://schemas.microsoft.com/office/powerpoint/2010/main" val="8074540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937720"/>
            <a:ext cx="5486400" cy="566738"/>
          </a:xfrm>
        </p:spPr>
        <p:txBody>
          <a:bodyPr anchor="b"/>
          <a:lstStyle>
            <a:lvl1pPr algn="l">
              <a:defRPr sz="2000" b="1"/>
            </a:lvl1pPr>
          </a:lstStyle>
          <a:p>
            <a:r>
              <a:rPr kumimoji="1" lang="ja-JP" altLang="en-US"/>
              <a:t>マスター タイトルの書式設定</a:t>
            </a:r>
          </a:p>
        </p:txBody>
      </p:sp>
      <p:sp>
        <p:nvSpPr>
          <p:cNvPr id="3" name="図プレースホルダー 2"/>
          <p:cNvSpPr>
            <a:spLocks noGrp="1"/>
          </p:cNvSpPr>
          <p:nvPr>
            <p:ph type="pic" idx="1"/>
          </p:nvPr>
        </p:nvSpPr>
        <p:spPr>
          <a:xfrm>
            <a:off x="1792288" y="74989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1" lang="ja-JP" altLang="en-US"/>
              <a:t>図を追加</a:t>
            </a:r>
          </a:p>
        </p:txBody>
      </p:sp>
      <p:sp>
        <p:nvSpPr>
          <p:cNvPr id="4" name="テキスト プレースホルダー 3"/>
          <p:cNvSpPr>
            <a:spLocks noGrp="1"/>
          </p:cNvSpPr>
          <p:nvPr>
            <p:ph type="body" sz="half" idx="2"/>
          </p:nvPr>
        </p:nvSpPr>
        <p:spPr>
          <a:xfrm>
            <a:off x="1792288" y="550445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29D2C444-BB06-409A-9E3D-F95E97D66907}" type="datetimeFigureOut">
              <a:rPr kumimoji="1" lang="ja-JP" altLang="en-US" smtClean="0"/>
              <a:t>2026/4/9</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A6D01C6D-80EB-490D-8A1D-E86D9EEBEE2C}" type="slidenum">
              <a:rPr kumimoji="1" lang="ja-JP" altLang="en-US" smtClean="0"/>
              <a:t>‹#›</a:t>
            </a:fld>
            <a:endParaRPr kumimoji="1" lang="ja-JP" altLang="en-US"/>
          </a:p>
        </p:txBody>
      </p:sp>
    </p:spTree>
    <p:extLst>
      <p:ext uri="{BB962C8B-B14F-4D97-AF65-F5344CB8AC3E}">
        <p14:creationId xmlns:p14="http://schemas.microsoft.com/office/powerpoint/2010/main" val="20535632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548680"/>
            <a:ext cx="8229600" cy="1008112"/>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3" name="テキスト プレースホルダー 2"/>
          <p:cNvSpPr>
            <a:spLocks noGrp="1"/>
          </p:cNvSpPr>
          <p:nvPr>
            <p:ph type="body" idx="1"/>
          </p:nvPr>
        </p:nvSpPr>
        <p:spPr>
          <a:xfrm>
            <a:off x="457200" y="1628801"/>
            <a:ext cx="8229600" cy="4608512"/>
          </a:xfrm>
          <a:prstGeom prst="rect">
            <a:avLst/>
          </a:prstGeom>
        </p:spPr>
        <p:txBody>
          <a:bodyPr vert="horz" lIns="91440" tIns="45720" rIns="91440" bIns="45720" rtlCol="0">
            <a:normAutofit/>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9D2C444-BB06-409A-9E3D-F95E97D66907}" type="datetimeFigureOut">
              <a:rPr kumimoji="1" lang="ja-JP" altLang="en-US" smtClean="0"/>
              <a:t>2026/4/9</a:t>
            </a:fld>
            <a:endParaRPr kumimoji="1" lang="ja-JP" altLang="en-US"/>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6D01C6D-80EB-490D-8A1D-E86D9EEBEE2C}" type="slidenum">
              <a:rPr kumimoji="1" lang="ja-JP" altLang="en-US" smtClean="0"/>
              <a:t>‹#›</a:t>
            </a:fld>
            <a:endParaRPr kumimoji="1" lang="ja-JP" altLang="en-US"/>
          </a:p>
        </p:txBody>
      </p:sp>
    </p:spTree>
    <p:extLst>
      <p:ext uri="{BB962C8B-B14F-4D97-AF65-F5344CB8AC3E}">
        <p14:creationId xmlns:p14="http://schemas.microsoft.com/office/powerpoint/2010/main" val="1868950382"/>
      </p:ext>
    </p:extLst>
  </p:cSld>
  <p:clrMap bg1="lt1" tx1="dk1" bg2="lt2" tx2="dk2" accent1="accent1" accent2="accent2" accent3="accent3" accent4="accent4" accent5="accent5" accent6="accent6" hlink="hlink" folHlink="folHlink"/>
  <p:sldLayoutIdLst>
    <p:sldLayoutId id="2147483655" r:id="rId1"/>
    <p:sldLayoutId id="2147483649" r:id="rId2"/>
    <p:sldLayoutId id="2147483650" r:id="rId3"/>
    <p:sldLayoutId id="2147483651" r:id="rId4"/>
    <p:sldLayoutId id="2147483652" r:id="rId5"/>
    <p:sldLayoutId id="2147483653" r:id="rId6"/>
    <p:sldLayoutId id="2147483654"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36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a:extLst>
              <a:ext uri="{FF2B5EF4-FFF2-40B4-BE49-F238E27FC236}">
                <a16:creationId xmlns:a16="http://schemas.microsoft.com/office/drawing/2014/main" id="{0B1128FB-9850-40B6-A110-53AF11952310}"/>
              </a:ext>
            </a:extLst>
          </p:cNvPr>
          <p:cNvSpPr txBox="1"/>
          <p:nvPr/>
        </p:nvSpPr>
        <p:spPr>
          <a:xfrm>
            <a:off x="323528" y="548680"/>
            <a:ext cx="415498" cy="369332"/>
          </a:xfrm>
          <a:prstGeom prst="rect">
            <a:avLst/>
          </a:prstGeom>
          <a:solidFill>
            <a:srgbClr val="FF0000"/>
          </a:solidFill>
        </p:spPr>
        <p:txBody>
          <a:bodyPr wrap="none" rtlCol="0">
            <a:spAutoFit/>
          </a:bodyPr>
          <a:lstStyle/>
          <a:p>
            <a:r>
              <a:rPr kumimoji="1" lang="ja-JP" altLang="en-US" dirty="0">
                <a:latin typeface="BIZ UDPゴシック" panose="020B0400000000000000" pitchFamily="50" charset="-128"/>
                <a:ea typeface="BIZ UDPゴシック" panose="020B0400000000000000" pitchFamily="50" charset="-128"/>
              </a:rPr>
              <a:t>号</a:t>
            </a:r>
          </a:p>
        </p:txBody>
      </p:sp>
    </p:spTree>
    <p:extLst>
      <p:ext uri="{BB962C8B-B14F-4D97-AF65-F5344CB8AC3E}">
        <p14:creationId xmlns:p14="http://schemas.microsoft.com/office/powerpoint/2010/main" val="9456170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角丸四角形 6">
            <a:extLst>
              <a:ext uri="{FF2B5EF4-FFF2-40B4-BE49-F238E27FC236}">
                <a16:creationId xmlns:a16="http://schemas.microsoft.com/office/drawing/2014/main" id="{11954A3F-B101-40B6-A7EC-85F514212CC2}"/>
              </a:ext>
            </a:extLst>
          </p:cNvPr>
          <p:cNvSpPr/>
          <p:nvPr/>
        </p:nvSpPr>
        <p:spPr>
          <a:xfrm>
            <a:off x="503548" y="4401916"/>
            <a:ext cx="7380820" cy="464983"/>
          </a:xfrm>
          <a:prstGeom prst="roundRect">
            <a:avLst/>
          </a:prstGeom>
          <a:noFill/>
          <a:ln w="381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n w="57150">
                <a:solidFill>
                  <a:schemeClr val="tx1"/>
                </a:solidFill>
              </a:ln>
              <a:latin typeface="BIZ UDPゴシック" panose="020B0400000000000000" pitchFamily="50" charset="-128"/>
              <a:ea typeface="BIZ UDPゴシック" panose="020B0400000000000000" pitchFamily="50" charset="-128"/>
            </a:endParaRPr>
          </a:p>
        </p:txBody>
      </p:sp>
      <p:sp>
        <p:nvSpPr>
          <p:cNvPr id="12" name="テキスト ボックス 11">
            <a:extLst>
              <a:ext uri="{FF2B5EF4-FFF2-40B4-BE49-F238E27FC236}">
                <a16:creationId xmlns:a16="http://schemas.microsoft.com/office/drawing/2014/main" id="{F03E6DD8-834E-4243-BEB6-FF87B1E48D21}"/>
              </a:ext>
            </a:extLst>
          </p:cNvPr>
          <p:cNvSpPr txBox="1"/>
          <p:nvPr/>
        </p:nvSpPr>
        <p:spPr>
          <a:xfrm>
            <a:off x="683568" y="4465131"/>
            <a:ext cx="6768752" cy="338554"/>
          </a:xfrm>
          <a:prstGeom prst="rect">
            <a:avLst/>
          </a:prstGeom>
          <a:noFill/>
        </p:spPr>
        <p:txBody>
          <a:bodyPr wrap="square" rtlCol="0">
            <a:spAutoFit/>
          </a:bodyPr>
          <a:lstStyle/>
          <a:p>
            <a:r>
              <a:rPr lang="ja-JP" altLang="en-US" sz="1600" dirty="0">
                <a:solidFill>
                  <a:srgbClr val="FF0000"/>
                </a:solidFill>
                <a:latin typeface="BIZ UDPゴシック" panose="020B0400000000000000" pitchFamily="50" charset="-128"/>
                <a:ea typeface="BIZ UDPゴシック" panose="020B0400000000000000" pitchFamily="50" charset="-128"/>
              </a:rPr>
              <a:t>代表申請者、共同申請者、代表事業者</a:t>
            </a:r>
            <a:r>
              <a:rPr kumimoji="1" lang="ja-JP" altLang="en-US" sz="1600" dirty="0">
                <a:solidFill>
                  <a:srgbClr val="FF0000"/>
                </a:solidFill>
                <a:latin typeface="BIZ UDPゴシック" panose="020B0400000000000000" pitchFamily="50" charset="-128"/>
                <a:ea typeface="BIZ UDPゴシック" panose="020B0400000000000000" pitchFamily="50" charset="-128"/>
              </a:rPr>
              <a:t>を赤色の点線で囲んでください。</a:t>
            </a:r>
            <a:endParaRPr kumimoji="1" lang="en-US" altLang="ja-JP" sz="1600" dirty="0">
              <a:solidFill>
                <a:srgbClr val="FF0000"/>
              </a:solidFill>
              <a:latin typeface="BIZ UDPゴシック" panose="020B0400000000000000" pitchFamily="50" charset="-128"/>
              <a:ea typeface="BIZ UDPゴシック" panose="020B0400000000000000" pitchFamily="50" charset="-128"/>
            </a:endParaRPr>
          </a:p>
        </p:txBody>
      </p:sp>
      <p:sp>
        <p:nvSpPr>
          <p:cNvPr id="17" name="テキスト ボックス 16">
            <a:extLst>
              <a:ext uri="{FF2B5EF4-FFF2-40B4-BE49-F238E27FC236}">
                <a16:creationId xmlns:a16="http://schemas.microsoft.com/office/drawing/2014/main" id="{55E2715A-A083-42F3-B385-51505AA5990F}"/>
              </a:ext>
            </a:extLst>
          </p:cNvPr>
          <p:cNvSpPr txBox="1"/>
          <p:nvPr/>
        </p:nvSpPr>
        <p:spPr>
          <a:xfrm>
            <a:off x="206112" y="761838"/>
            <a:ext cx="8731775" cy="3108543"/>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marL="285750" lvl="0" indent="-285750">
              <a:buFont typeface="Wingdings" panose="05000000000000000000" pitchFamily="2" charset="2"/>
              <a:buChar char="Ø"/>
              <a:defRPr/>
            </a:pPr>
            <a:r>
              <a:rPr lang="ja-JP" altLang="en-US" sz="1600" dirty="0">
                <a:latin typeface="BIZ UDPゴシック" panose="020B0400000000000000" pitchFamily="50" charset="-128"/>
                <a:ea typeface="BIZ UDPゴシック" panose="020B0400000000000000" pitchFamily="50" charset="-128"/>
              </a:rPr>
              <a:t>補助事業を単独で実施する場合は、単独で補助事業を実施する事業者が</a:t>
            </a:r>
            <a:r>
              <a:rPr lang="ja-JP" altLang="en-US" sz="1600" dirty="0">
                <a:solidFill>
                  <a:srgbClr val="FF0000"/>
                </a:solidFill>
                <a:latin typeface="BIZ UDPゴシック" panose="020B0400000000000000" pitchFamily="50" charset="-128"/>
                <a:ea typeface="BIZ UDPゴシック" panose="020B0400000000000000" pitchFamily="50" charset="-128"/>
              </a:rPr>
              <a:t>補助事業者（代表申請者）</a:t>
            </a:r>
            <a:r>
              <a:rPr lang="ja-JP" altLang="en-US" sz="1600" dirty="0">
                <a:latin typeface="BIZ UDPゴシック" panose="020B0400000000000000" pitchFamily="50" charset="-128"/>
                <a:ea typeface="BIZ UDPゴシック" panose="020B0400000000000000" pitchFamily="50" charset="-128"/>
              </a:rPr>
              <a:t>となります。</a:t>
            </a:r>
          </a:p>
          <a:p>
            <a:pPr marL="285750" lvl="0" indent="-285750">
              <a:buFont typeface="Wingdings" panose="05000000000000000000" pitchFamily="2" charset="2"/>
              <a:buChar char="Ø"/>
              <a:defRPr/>
            </a:pPr>
            <a:r>
              <a:rPr lang="ja-JP" altLang="en-US" sz="1600" dirty="0">
                <a:latin typeface="BIZ UDPゴシック" panose="020B0400000000000000" pitchFamily="50" charset="-128"/>
                <a:ea typeface="BIZ UDPゴシック" panose="020B0400000000000000" pitchFamily="50" charset="-128"/>
              </a:rPr>
              <a:t>補助事業を共同で実施する場合は、共同で補助事業を実施するすべての事業者が</a:t>
            </a:r>
            <a:r>
              <a:rPr lang="ja-JP" altLang="en-US" sz="1600" dirty="0">
                <a:solidFill>
                  <a:srgbClr val="FF0000"/>
                </a:solidFill>
                <a:latin typeface="BIZ UDPゴシック" panose="020B0400000000000000" pitchFamily="50" charset="-128"/>
                <a:ea typeface="BIZ UDPゴシック" panose="020B0400000000000000" pitchFamily="50" charset="-128"/>
              </a:rPr>
              <a:t>補助事業者</a:t>
            </a:r>
            <a:r>
              <a:rPr lang="ja-JP" altLang="en-US" sz="1600" dirty="0">
                <a:latin typeface="BIZ UDPゴシック" panose="020B0400000000000000" pitchFamily="50" charset="-128"/>
                <a:ea typeface="BIZ UDPゴシック" panose="020B0400000000000000" pitchFamily="50" charset="-128"/>
              </a:rPr>
              <a:t>となります。補助事業者のうち、</a:t>
            </a:r>
            <a:r>
              <a:rPr lang="ja-JP" altLang="en-US" sz="1600" dirty="0">
                <a:solidFill>
                  <a:srgbClr val="FF0000"/>
                </a:solidFill>
                <a:latin typeface="BIZ UDPゴシック" panose="020B0400000000000000" pitchFamily="50" charset="-128"/>
                <a:ea typeface="BIZ UDPゴシック" panose="020B0400000000000000" pitchFamily="50" charset="-128"/>
              </a:rPr>
              <a:t>補助金の交付（支払い）を直接受ける者を代表申請者、それ以外の者を共同申請</a:t>
            </a:r>
            <a:r>
              <a:rPr lang="ja-JP" altLang="en-US" sz="1600" dirty="0">
                <a:latin typeface="BIZ UDPゴシック" panose="020B0400000000000000" pitchFamily="50" charset="-128"/>
                <a:ea typeface="BIZ UDPゴシック" panose="020B0400000000000000" pitchFamily="50" charset="-128"/>
              </a:rPr>
              <a:t>者として、申請してください。</a:t>
            </a:r>
            <a:endParaRPr lang="en-US" altLang="ja-JP" sz="1600" dirty="0">
              <a:latin typeface="BIZ UDPゴシック" panose="020B0400000000000000" pitchFamily="50" charset="-128"/>
              <a:ea typeface="BIZ UDPゴシック" panose="020B0400000000000000" pitchFamily="50" charset="-128"/>
            </a:endParaRPr>
          </a:p>
          <a:p>
            <a:pPr marL="285750" lvl="0" indent="-285750">
              <a:buFont typeface="Wingdings" panose="05000000000000000000" pitchFamily="2" charset="2"/>
              <a:buChar char="Ø"/>
              <a:defRPr/>
            </a:pPr>
            <a:r>
              <a:rPr lang="ja-JP" altLang="en-US" sz="1600" dirty="0">
                <a:latin typeface="BIZ UDPゴシック" panose="020B0400000000000000" pitchFamily="50" charset="-128"/>
                <a:ea typeface="BIZ UDPゴシック" panose="020B0400000000000000" pitchFamily="50" charset="-128"/>
              </a:rPr>
              <a:t>オンサイト</a:t>
            </a:r>
            <a:r>
              <a:rPr lang="en-US" altLang="ja-JP" sz="1600" dirty="0">
                <a:latin typeface="BIZ UDPゴシック" panose="020B0400000000000000" pitchFamily="50" charset="-128"/>
                <a:ea typeface="BIZ UDPゴシック" panose="020B0400000000000000" pitchFamily="50" charset="-128"/>
              </a:rPr>
              <a:t>PPA</a:t>
            </a:r>
            <a:r>
              <a:rPr lang="ja-JP" altLang="en-US" sz="1600" dirty="0">
                <a:latin typeface="BIZ UDPゴシック" panose="020B0400000000000000" pitchFamily="50" charset="-128"/>
                <a:ea typeface="BIZ UDPゴシック" panose="020B0400000000000000" pitchFamily="50" charset="-128"/>
              </a:rPr>
              <a:t>モデルまたはリースモデルの場合は、</a:t>
            </a:r>
            <a:r>
              <a:rPr lang="ja-JP" altLang="en-US" sz="1600" dirty="0">
                <a:solidFill>
                  <a:srgbClr val="0070C0"/>
                </a:solidFill>
                <a:latin typeface="BIZ UDPゴシック" panose="020B0400000000000000" pitchFamily="50" charset="-128"/>
                <a:ea typeface="BIZ UDPゴシック" panose="020B0400000000000000" pitchFamily="50" charset="-128"/>
              </a:rPr>
              <a:t>需要家を共同事業者</a:t>
            </a:r>
            <a:r>
              <a:rPr lang="ja-JP" altLang="en-US" sz="1600" dirty="0">
                <a:latin typeface="BIZ UDPゴシック" panose="020B0400000000000000" pitchFamily="50" charset="-128"/>
                <a:ea typeface="BIZ UDPゴシック" panose="020B0400000000000000" pitchFamily="50" charset="-128"/>
              </a:rPr>
              <a:t>としてください。</a:t>
            </a:r>
          </a:p>
          <a:p>
            <a:pPr marL="285750" lvl="0" indent="-285750">
              <a:buFont typeface="Wingdings" panose="05000000000000000000" pitchFamily="2" charset="2"/>
              <a:buChar char="Ø"/>
              <a:defRPr/>
            </a:pPr>
            <a:r>
              <a:rPr lang="ja-JP" altLang="en-US" sz="1600" dirty="0">
                <a:latin typeface="BIZ UDPゴシック" panose="020B0400000000000000" pitchFamily="50" charset="-128"/>
                <a:ea typeface="BIZ UDPゴシック" panose="020B0400000000000000" pitchFamily="50" charset="-128"/>
              </a:rPr>
              <a:t>オンサイト</a:t>
            </a:r>
            <a:r>
              <a:rPr lang="en-US" altLang="ja-JP" sz="1600" dirty="0">
                <a:latin typeface="BIZ UDPゴシック" panose="020B0400000000000000" pitchFamily="50" charset="-128"/>
                <a:ea typeface="BIZ UDPゴシック" panose="020B0400000000000000" pitchFamily="50" charset="-128"/>
              </a:rPr>
              <a:t>PPA</a:t>
            </a:r>
            <a:r>
              <a:rPr lang="ja-JP" altLang="en-US" sz="1600" dirty="0">
                <a:latin typeface="BIZ UDPゴシック" panose="020B0400000000000000" pitchFamily="50" charset="-128"/>
                <a:ea typeface="BIZ UDPゴシック" panose="020B0400000000000000" pitchFamily="50" charset="-128"/>
              </a:rPr>
              <a:t>モデルまたはリースモデルで、補助事業者が複数いる場合は、交付規程第</a:t>
            </a:r>
            <a:r>
              <a:rPr lang="en-US" altLang="ja-JP" sz="1600" dirty="0">
                <a:latin typeface="BIZ UDPゴシック" panose="020B0400000000000000" pitchFamily="50" charset="-128"/>
                <a:ea typeface="BIZ UDPゴシック" panose="020B0400000000000000" pitchFamily="50" charset="-128"/>
              </a:rPr>
              <a:t>3</a:t>
            </a:r>
            <a:r>
              <a:rPr lang="ja-JP" altLang="en-US" sz="1600" dirty="0">
                <a:latin typeface="BIZ UDPゴシック" panose="020B0400000000000000" pitchFamily="50" charset="-128"/>
                <a:ea typeface="BIZ UDPゴシック" panose="020B0400000000000000" pitchFamily="50" charset="-128"/>
              </a:rPr>
              <a:t>条第</a:t>
            </a:r>
            <a:r>
              <a:rPr lang="en-US" altLang="ja-JP" sz="1600" dirty="0">
                <a:latin typeface="BIZ UDPゴシック" panose="020B0400000000000000" pitchFamily="50" charset="-128"/>
                <a:ea typeface="BIZ UDPゴシック" panose="020B0400000000000000" pitchFamily="50" charset="-128"/>
              </a:rPr>
              <a:t>3</a:t>
            </a:r>
            <a:r>
              <a:rPr lang="ja-JP" altLang="en-US" sz="1600" dirty="0">
                <a:latin typeface="BIZ UDPゴシック" panose="020B0400000000000000" pitchFamily="50" charset="-128"/>
                <a:ea typeface="BIZ UDPゴシック" panose="020B0400000000000000" pitchFamily="50" charset="-128"/>
              </a:rPr>
              <a:t>項に基づき、共同申請者がいる場合は</a:t>
            </a:r>
            <a:r>
              <a:rPr lang="en-US" altLang="ja-JP" sz="1600" dirty="0">
                <a:latin typeface="BIZ UDPゴシック" panose="020B0400000000000000" pitchFamily="50" charset="-128"/>
                <a:ea typeface="BIZ UDPゴシック" panose="020B0400000000000000" pitchFamily="50" charset="-128"/>
              </a:rPr>
              <a:t>2</a:t>
            </a:r>
            <a:r>
              <a:rPr lang="ja-JP" altLang="en-US" sz="1600" dirty="0">
                <a:latin typeface="BIZ UDPゴシック" panose="020B0400000000000000" pitchFamily="50" charset="-128"/>
                <a:ea typeface="BIZ UDPゴシック" panose="020B0400000000000000" pitchFamily="50" charset="-128"/>
              </a:rPr>
              <a:t>号、それ以外の場合は</a:t>
            </a:r>
            <a:r>
              <a:rPr lang="en-US" altLang="ja-JP" sz="1600" dirty="0">
                <a:latin typeface="BIZ UDPゴシック" panose="020B0400000000000000" pitchFamily="50" charset="-128"/>
                <a:ea typeface="BIZ UDPゴシック" panose="020B0400000000000000" pitchFamily="50" charset="-128"/>
              </a:rPr>
              <a:t>1</a:t>
            </a:r>
            <a:r>
              <a:rPr lang="ja-JP" altLang="en-US" sz="1600" dirty="0">
                <a:latin typeface="BIZ UDPゴシック" panose="020B0400000000000000" pitchFamily="50" charset="-128"/>
                <a:ea typeface="BIZ UDPゴシック" panose="020B0400000000000000" pitchFamily="50" charset="-128"/>
              </a:rPr>
              <a:t>号で申請してください。</a:t>
            </a:r>
          </a:p>
          <a:p>
            <a:pPr marL="742950" lvl="1" indent="-285750">
              <a:buFont typeface="Arial" panose="020B0604020202020204" pitchFamily="34" charset="0"/>
              <a:buChar char="•"/>
              <a:defRPr/>
            </a:pPr>
            <a:r>
              <a:rPr kumimoji="1" lang="en-US" altLang="ja-JP" sz="1600" dirty="0">
                <a:latin typeface="BIZ UDPゴシック" panose="020B0400000000000000" pitchFamily="50" charset="-128"/>
                <a:ea typeface="BIZ UDPゴシック" panose="020B0400000000000000" pitchFamily="50" charset="-128"/>
              </a:rPr>
              <a:t>2</a:t>
            </a:r>
            <a:r>
              <a:rPr kumimoji="1" lang="ja-JP" altLang="en-US" sz="1600" dirty="0">
                <a:latin typeface="BIZ UDPゴシック" panose="020B0400000000000000" pitchFamily="50" charset="-128"/>
                <a:ea typeface="BIZ UDPゴシック" panose="020B0400000000000000" pitchFamily="50" charset="-128"/>
              </a:rPr>
              <a:t>号の場合、</a:t>
            </a:r>
            <a:r>
              <a:rPr kumimoji="1" lang="ja-JP" altLang="en-US" sz="1600" dirty="0">
                <a:solidFill>
                  <a:srgbClr val="FF0000"/>
                </a:solidFill>
                <a:latin typeface="BIZ UDPゴシック" panose="020B0400000000000000" pitchFamily="50" charset="-128"/>
                <a:ea typeface="BIZ UDPゴシック" panose="020B0400000000000000" pitchFamily="50" charset="-128"/>
              </a:rPr>
              <a:t>代表申請者と共同申請者は両者とも補助事業者</a:t>
            </a:r>
            <a:r>
              <a:rPr kumimoji="1" lang="ja-JP" altLang="en-US" sz="1600" dirty="0">
                <a:latin typeface="BIZ UDPゴシック" panose="020B0400000000000000" pitchFamily="50" charset="-128"/>
                <a:ea typeface="BIZ UDPゴシック" panose="020B0400000000000000" pitchFamily="50" charset="-128"/>
              </a:rPr>
              <a:t>であり、</a:t>
            </a:r>
            <a:r>
              <a:rPr kumimoji="1" lang="ja-JP" altLang="en-US" sz="1600" dirty="0">
                <a:solidFill>
                  <a:srgbClr val="FF0000"/>
                </a:solidFill>
                <a:latin typeface="BIZ UDPゴシック" panose="020B0400000000000000" pitchFamily="50" charset="-128"/>
                <a:ea typeface="BIZ UDPゴシック" panose="020B0400000000000000" pitchFamily="50" charset="-128"/>
              </a:rPr>
              <a:t>代表事業者</a:t>
            </a:r>
            <a:r>
              <a:rPr kumimoji="1" lang="ja-JP" altLang="en-US" sz="1600" dirty="0">
                <a:latin typeface="BIZ UDPゴシック" panose="020B0400000000000000" pitchFamily="50" charset="-128"/>
                <a:ea typeface="BIZ UDPゴシック" panose="020B0400000000000000" pitchFamily="50" charset="-128"/>
              </a:rPr>
              <a:t>になります。</a:t>
            </a:r>
            <a:endParaRPr kumimoji="1" lang="en-US" altLang="ja-JP" sz="1600" dirty="0">
              <a:latin typeface="BIZ UDPゴシック" panose="020B0400000000000000" pitchFamily="50" charset="-128"/>
              <a:ea typeface="BIZ UDPゴシック" panose="020B0400000000000000" pitchFamily="50" charset="-128"/>
            </a:endParaRPr>
          </a:p>
          <a:p>
            <a:pPr marL="285750" indent="-285750">
              <a:buFont typeface="Wingdings" panose="05000000000000000000" pitchFamily="2" charset="2"/>
              <a:buChar char="Ø"/>
              <a:defRPr/>
            </a:pPr>
            <a:r>
              <a:rPr kumimoji="1" lang="ja-JP" altLang="en-US" sz="1600" dirty="0">
                <a:solidFill>
                  <a:srgbClr val="FF0000"/>
                </a:solidFill>
                <a:latin typeface="BIZ UDPゴシック" panose="020B0400000000000000" pitchFamily="50" charset="-128"/>
                <a:ea typeface="BIZ UDPゴシック" panose="020B0400000000000000" pitchFamily="50" charset="-128"/>
              </a:rPr>
              <a:t>代表事業者</a:t>
            </a:r>
            <a:r>
              <a:rPr kumimoji="1" lang="ja-JP" altLang="en-US" sz="1600" dirty="0">
                <a:solidFill>
                  <a:schemeClr val="tx1"/>
                </a:solidFill>
                <a:latin typeface="BIZ UDPゴシック" panose="020B0400000000000000" pitchFamily="50" charset="-128"/>
                <a:ea typeface="BIZ UDPゴシック" panose="020B0400000000000000" pitchFamily="50" charset="-128"/>
              </a:rPr>
              <a:t>：主に交付規程で使用される用語で、</a:t>
            </a:r>
            <a:r>
              <a:rPr kumimoji="1" lang="ja-JP" altLang="en-US" sz="1600" dirty="0">
                <a:solidFill>
                  <a:srgbClr val="FF0000"/>
                </a:solidFill>
                <a:latin typeface="BIZ UDPゴシック" panose="020B0400000000000000" pitchFamily="50" charset="-128"/>
                <a:ea typeface="BIZ UDPゴシック" panose="020B0400000000000000" pitchFamily="50" charset="-128"/>
              </a:rPr>
              <a:t>補助事業者（代表申請者および共同申請者）</a:t>
            </a:r>
            <a:r>
              <a:rPr kumimoji="1" lang="ja-JP" altLang="en-US" sz="1600" dirty="0">
                <a:solidFill>
                  <a:schemeClr val="tx1"/>
                </a:solidFill>
                <a:latin typeface="BIZ UDPゴシック" panose="020B0400000000000000" pitchFamily="50" charset="-128"/>
                <a:ea typeface="BIZ UDPゴシック" panose="020B0400000000000000" pitchFamily="50" charset="-128"/>
              </a:rPr>
              <a:t>と同義です。</a:t>
            </a:r>
          </a:p>
        </p:txBody>
      </p:sp>
      <p:sp>
        <p:nvSpPr>
          <p:cNvPr id="7" name="角丸四角形 6">
            <a:extLst>
              <a:ext uri="{FF2B5EF4-FFF2-40B4-BE49-F238E27FC236}">
                <a16:creationId xmlns:a16="http://schemas.microsoft.com/office/drawing/2014/main" id="{6354633E-152A-4629-9AFA-7B55F99D0B2A}"/>
              </a:ext>
            </a:extLst>
          </p:cNvPr>
          <p:cNvSpPr/>
          <p:nvPr/>
        </p:nvSpPr>
        <p:spPr>
          <a:xfrm>
            <a:off x="467544" y="5221690"/>
            <a:ext cx="7416824" cy="511565"/>
          </a:xfrm>
          <a:prstGeom prst="roundRect">
            <a:avLst/>
          </a:prstGeom>
          <a:noFill/>
          <a:ln w="381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n w="57150">
                <a:solidFill>
                  <a:schemeClr val="tx1"/>
                </a:solidFill>
              </a:ln>
              <a:latin typeface="BIZ UDPゴシック" panose="020B0400000000000000" pitchFamily="50" charset="-128"/>
              <a:ea typeface="BIZ UDPゴシック" panose="020B0400000000000000" pitchFamily="50" charset="-128"/>
            </a:endParaRPr>
          </a:p>
        </p:txBody>
      </p:sp>
      <p:sp>
        <p:nvSpPr>
          <p:cNvPr id="8" name="テキスト ボックス 7">
            <a:extLst>
              <a:ext uri="{FF2B5EF4-FFF2-40B4-BE49-F238E27FC236}">
                <a16:creationId xmlns:a16="http://schemas.microsoft.com/office/drawing/2014/main" id="{040C4456-06F8-4AF5-89F4-C30C3BFB6690}"/>
              </a:ext>
            </a:extLst>
          </p:cNvPr>
          <p:cNvSpPr txBox="1"/>
          <p:nvPr/>
        </p:nvSpPr>
        <p:spPr>
          <a:xfrm>
            <a:off x="674293" y="5308195"/>
            <a:ext cx="4248472" cy="338554"/>
          </a:xfrm>
          <a:prstGeom prst="rect">
            <a:avLst/>
          </a:prstGeom>
          <a:noFill/>
        </p:spPr>
        <p:txBody>
          <a:bodyPr wrap="square" rtlCol="0">
            <a:spAutoFit/>
          </a:bodyPr>
          <a:lstStyle/>
          <a:p>
            <a:r>
              <a:rPr lang="ja-JP" altLang="en-US" sz="1600" dirty="0">
                <a:solidFill>
                  <a:srgbClr val="0070C0"/>
                </a:solidFill>
                <a:latin typeface="BIZ UDPゴシック" panose="020B0400000000000000" pitchFamily="50" charset="-128"/>
                <a:ea typeface="BIZ UDPゴシック" panose="020B0400000000000000" pitchFamily="50" charset="-128"/>
              </a:rPr>
              <a:t>共同事業者</a:t>
            </a:r>
            <a:r>
              <a:rPr kumimoji="1" lang="ja-JP" altLang="en-US" sz="1600" dirty="0">
                <a:solidFill>
                  <a:srgbClr val="0070C0"/>
                </a:solidFill>
                <a:latin typeface="BIZ UDPゴシック" panose="020B0400000000000000" pitchFamily="50" charset="-128"/>
                <a:ea typeface="BIZ UDPゴシック" panose="020B0400000000000000" pitchFamily="50" charset="-128"/>
              </a:rPr>
              <a:t>を青色の点線で囲んでください。</a:t>
            </a:r>
            <a:endParaRPr kumimoji="1" lang="en-US" altLang="ja-JP" sz="1600" dirty="0">
              <a:solidFill>
                <a:srgbClr val="0070C0"/>
              </a:solidFill>
              <a:latin typeface="BIZ UDPゴシック" panose="020B0400000000000000" pitchFamily="50" charset="-128"/>
              <a:ea typeface="BIZ UDPゴシック" panose="020B0400000000000000" pitchFamily="50" charset="-128"/>
            </a:endParaRPr>
          </a:p>
        </p:txBody>
      </p:sp>
      <p:sp>
        <p:nvSpPr>
          <p:cNvPr id="11" name="テキスト ボックス 10">
            <a:extLst>
              <a:ext uri="{FF2B5EF4-FFF2-40B4-BE49-F238E27FC236}">
                <a16:creationId xmlns:a16="http://schemas.microsoft.com/office/drawing/2014/main" id="{2026C6C4-22F3-4682-A0A5-70CB9A07C7C7}"/>
              </a:ext>
            </a:extLst>
          </p:cNvPr>
          <p:cNvSpPr txBox="1"/>
          <p:nvPr/>
        </p:nvSpPr>
        <p:spPr>
          <a:xfrm>
            <a:off x="2627784" y="69775"/>
            <a:ext cx="5544616" cy="584775"/>
          </a:xfrm>
          <a:prstGeom prst="rect">
            <a:avLst/>
          </a:prstGeom>
          <a:ln/>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altLang="ja-JP" sz="1600" dirty="0">
                <a:solidFill>
                  <a:schemeClr val="tx1"/>
                </a:solidFill>
                <a:latin typeface="BIZ UDPゴシック" panose="020B0400000000000000" pitchFamily="50" charset="-128"/>
                <a:ea typeface="BIZ UDPゴシック" panose="020B0400000000000000" pitchFamily="50" charset="-128"/>
              </a:rPr>
              <a:t>※</a:t>
            </a:r>
            <a:r>
              <a:rPr lang="ja-JP" altLang="en-US" sz="1600" dirty="0">
                <a:solidFill>
                  <a:schemeClr val="tx1"/>
                </a:solidFill>
                <a:latin typeface="BIZ UDPゴシック" panose="020B0400000000000000" pitchFamily="50" charset="-128"/>
                <a:ea typeface="BIZ UDPゴシック" panose="020B0400000000000000" pitchFamily="50" charset="-128"/>
              </a:rPr>
              <a:t>提出時は記入例や説明用のスライドは削除し、申請内容を記載したスライドのみとすること。</a:t>
            </a:r>
            <a:endParaRPr kumimoji="1" lang="ja-JP" altLang="en-US" sz="16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5170475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線矢印コネクタ 21">
            <a:extLst>
              <a:ext uri="{FF2B5EF4-FFF2-40B4-BE49-F238E27FC236}">
                <a16:creationId xmlns:a16="http://schemas.microsoft.com/office/drawing/2014/main" id="{2C4680E4-FF70-49FA-94C9-F050C521CEDF}"/>
              </a:ext>
            </a:extLst>
          </p:cNvPr>
          <p:cNvCxnSpPr>
            <a:cxnSpLocks/>
          </p:cNvCxnSpPr>
          <p:nvPr/>
        </p:nvCxnSpPr>
        <p:spPr>
          <a:xfrm flipV="1">
            <a:off x="4686885" y="3055889"/>
            <a:ext cx="0" cy="88326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 name="直線矢印コネクタ 22">
            <a:extLst>
              <a:ext uri="{FF2B5EF4-FFF2-40B4-BE49-F238E27FC236}">
                <a16:creationId xmlns:a16="http://schemas.microsoft.com/office/drawing/2014/main" id="{A9C89FBF-ABF5-47EE-B15D-6415D5E74328}"/>
              </a:ext>
            </a:extLst>
          </p:cNvPr>
          <p:cNvCxnSpPr>
            <a:cxnSpLocks/>
          </p:cNvCxnSpPr>
          <p:nvPr/>
        </p:nvCxnSpPr>
        <p:spPr>
          <a:xfrm>
            <a:off x="4273600" y="3075053"/>
            <a:ext cx="0" cy="86409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4" name="テキスト ボックス 23">
            <a:extLst>
              <a:ext uri="{FF2B5EF4-FFF2-40B4-BE49-F238E27FC236}">
                <a16:creationId xmlns:a16="http://schemas.microsoft.com/office/drawing/2014/main" id="{A9E883A8-CF7E-489B-A185-39059CFD7F9F}"/>
              </a:ext>
            </a:extLst>
          </p:cNvPr>
          <p:cNvSpPr txBox="1"/>
          <p:nvPr/>
        </p:nvSpPr>
        <p:spPr>
          <a:xfrm>
            <a:off x="2636890" y="3343630"/>
            <a:ext cx="1709979" cy="307777"/>
          </a:xfrm>
          <a:prstGeom prst="rect">
            <a:avLst/>
          </a:prstGeom>
          <a:noFill/>
        </p:spPr>
        <p:txBody>
          <a:bodyPr wrap="square" rtlCol="0">
            <a:spAutoFit/>
          </a:bodyPr>
          <a:lstStyle/>
          <a:p>
            <a:r>
              <a:rPr lang="ja-JP" altLang="en-US" sz="1400" dirty="0">
                <a:latin typeface="BIZ UDPゴシック" panose="020B0400000000000000" pitchFamily="50" charset="-128"/>
                <a:ea typeface="BIZ UDPゴシック" panose="020B0400000000000000" pitchFamily="50" charset="-128"/>
              </a:rPr>
              <a:t>発注・検収・</a:t>
            </a:r>
            <a:r>
              <a:rPr kumimoji="1" lang="ja-JP" altLang="en-US" sz="1400" dirty="0">
                <a:latin typeface="BIZ UDPゴシック" panose="020B0400000000000000" pitchFamily="50" charset="-128"/>
                <a:ea typeface="BIZ UDPゴシック" panose="020B0400000000000000" pitchFamily="50" charset="-128"/>
              </a:rPr>
              <a:t>支払</a:t>
            </a:r>
          </a:p>
        </p:txBody>
      </p:sp>
      <p:sp>
        <p:nvSpPr>
          <p:cNvPr id="25" name="テキスト ボックス 24">
            <a:extLst>
              <a:ext uri="{FF2B5EF4-FFF2-40B4-BE49-F238E27FC236}">
                <a16:creationId xmlns:a16="http://schemas.microsoft.com/office/drawing/2014/main" id="{9274D1A9-143A-4A6A-87F7-536512DAAEAD}"/>
              </a:ext>
            </a:extLst>
          </p:cNvPr>
          <p:cNvSpPr txBox="1"/>
          <p:nvPr/>
        </p:nvSpPr>
        <p:spPr>
          <a:xfrm>
            <a:off x="4760153" y="3345354"/>
            <a:ext cx="3268227" cy="307777"/>
          </a:xfrm>
          <a:prstGeom prst="rect">
            <a:avLst/>
          </a:prstGeom>
          <a:noFill/>
        </p:spPr>
        <p:txBody>
          <a:bodyPr wrap="square" rtlCol="0">
            <a:spAutoFit/>
          </a:bodyPr>
          <a:lstStyle/>
          <a:p>
            <a:r>
              <a:rPr lang="ja-JP" altLang="en-US" sz="1400" dirty="0">
                <a:latin typeface="BIZ UDPゴシック" panose="020B0400000000000000" pitchFamily="50" charset="-128"/>
                <a:ea typeface="BIZ UDPゴシック" panose="020B0400000000000000" pitchFamily="50" charset="-128"/>
              </a:rPr>
              <a:t>太陽光発電設備・定置用蓄電池を設置</a:t>
            </a:r>
            <a:endParaRPr lang="en-US" altLang="ja-JP" sz="1400" dirty="0">
              <a:latin typeface="BIZ UDPゴシック" panose="020B0400000000000000" pitchFamily="50" charset="-128"/>
              <a:ea typeface="BIZ UDPゴシック" panose="020B0400000000000000" pitchFamily="50" charset="-128"/>
            </a:endParaRPr>
          </a:p>
        </p:txBody>
      </p:sp>
      <p:sp>
        <p:nvSpPr>
          <p:cNvPr id="29" name="正方形/長方形 28">
            <a:extLst>
              <a:ext uri="{FF2B5EF4-FFF2-40B4-BE49-F238E27FC236}">
                <a16:creationId xmlns:a16="http://schemas.microsoft.com/office/drawing/2014/main" id="{8CCC2B2F-5BF4-4D08-9083-CE411B094EE2}"/>
              </a:ext>
            </a:extLst>
          </p:cNvPr>
          <p:cNvSpPr/>
          <p:nvPr/>
        </p:nvSpPr>
        <p:spPr>
          <a:xfrm>
            <a:off x="2060548" y="1650922"/>
            <a:ext cx="4842536" cy="11521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bg1"/>
                </a:solidFill>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株式会社</a:t>
            </a:r>
            <a:endParaRPr lang="en-US" altLang="ja-JP" dirty="0">
              <a:latin typeface="BIZ UDPゴシック" panose="020B0400000000000000" pitchFamily="50" charset="-128"/>
              <a:ea typeface="BIZ UDPゴシック" panose="020B0400000000000000" pitchFamily="50" charset="-128"/>
            </a:endParaRPr>
          </a:p>
          <a:p>
            <a:pPr algn="ctr"/>
            <a:r>
              <a:rPr kumimoji="1" lang="en-US" altLang="ja-JP" dirty="0">
                <a:latin typeface="BIZ UDPゴシック" panose="020B0400000000000000" pitchFamily="50" charset="-128"/>
                <a:ea typeface="BIZ UDPゴシック" panose="020B0400000000000000" pitchFamily="50" charset="-128"/>
              </a:rPr>
              <a:t>【</a:t>
            </a:r>
            <a:r>
              <a:rPr kumimoji="1" lang="ja-JP" altLang="en-US" dirty="0">
                <a:latin typeface="BIZ UDPゴシック" panose="020B0400000000000000" pitchFamily="50" charset="-128"/>
                <a:ea typeface="BIZ UDPゴシック" panose="020B0400000000000000" pitchFamily="50" charset="-128"/>
              </a:rPr>
              <a:t>施設の所有者／設備の</a:t>
            </a:r>
            <a:r>
              <a:rPr kumimoji="1" lang="ja-JP" altLang="en-US" dirty="0">
                <a:solidFill>
                  <a:schemeClr val="bg1"/>
                </a:solidFill>
                <a:latin typeface="BIZ UDPゴシック" panose="020B0400000000000000" pitchFamily="50" charset="-128"/>
                <a:ea typeface="BIZ UDPゴシック" panose="020B0400000000000000" pitchFamily="50" charset="-128"/>
              </a:rPr>
              <a:t>所有者／需要家</a:t>
            </a:r>
            <a:r>
              <a:rPr kumimoji="1" lang="en-US" altLang="ja-JP" dirty="0">
                <a:solidFill>
                  <a:schemeClr val="bg1"/>
                </a:solidFill>
                <a:latin typeface="BIZ UDPゴシック" panose="020B0400000000000000" pitchFamily="50" charset="-128"/>
                <a:ea typeface="BIZ UDPゴシック" panose="020B0400000000000000" pitchFamily="50" charset="-128"/>
              </a:rPr>
              <a:t>】</a:t>
            </a:r>
          </a:p>
          <a:p>
            <a:pPr algn="ctr"/>
            <a:r>
              <a:rPr kumimoji="1" lang="ja-JP" altLang="en-US" dirty="0">
                <a:solidFill>
                  <a:srgbClr val="FF0000"/>
                </a:solidFill>
                <a:latin typeface="BIZ UDPゴシック" panose="020B0400000000000000" pitchFamily="50" charset="-128"/>
                <a:ea typeface="BIZ UDPゴシック" panose="020B0400000000000000" pitchFamily="50" charset="-128"/>
              </a:rPr>
              <a:t>代表申請者</a:t>
            </a:r>
          </a:p>
        </p:txBody>
      </p:sp>
      <p:sp>
        <p:nvSpPr>
          <p:cNvPr id="12" name="角丸四角形 11"/>
          <p:cNvSpPr/>
          <p:nvPr/>
        </p:nvSpPr>
        <p:spPr>
          <a:xfrm>
            <a:off x="1907704" y="1479593"/>
            <a:ext cx="5175748" cy="1490754"/>
          </a:xfrm>
          <a:prstGeom prst="roundRect">
            <a:avLst/>
          </a:prstGeom>
          <a:noFill/>
          <a:ln w="381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n w="57150">
                <a:solidFill>
                  <a:schemeClr val="tx1"/>
                </a:solidFill>
              </a:ln>
              <a:latin typeface="BIZ UDPゴシック" panose="020B0400000000000000" pitchFamily="50" charset="-128"/>
              <a:ea typeface="BIZ UDPゴシック" panose="020B0400000000000000" pitchFamily="50" charset="-128"/>
            </a:endParaRPr>
          </a:p>
        </p:txBody>
      </p:sp>
      <p:sp>
        <p:nvSpPr>
          <p:cNvPr id="19" name="テキスト ボックス 18">
            <a:extLst>
              <a:ext uri="{FF2B5EF4-FFF2-40B4-BE49-F238E27FC236}">
                <a16:creationId xmlns:a16="http://schemas.microsoft.com/office/drawing/2014/main" id="{0A3E2948-E010-4E09-BC7F-6DA5526A8E52}"/>
              </a:ext>
            </a:extLst>
          </p:cNvPr>
          <p:cNvSpPr txBox="1"/>
          <p:nvPr/>
        </p:nvSpPr>
        <p:spPr>
          <a:xfrm>
            <a:off x="2555776" y="47501"/>
            <a:ext cx="2664296" cy="369332"/>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altLang="ja-JP" sz="1800" dirty="0">
                <a:latin typeface="BIZ UDPゴシック" panose="020B0400000000000000" pitchFamily="50" charset="-128"/>
                <a:ea typeface="BIZ UDPゴシック" panose="020B0400000000000000" pitchFamily="50" charset="-128"/>
              </a:rPr>
              <a:t>※</a:t>
            </a:r>
            <a:r>
              <a:rPr lang="ja-JP" altLang="en-US" sz="1800" dirty="0">
                <a:latin typeface="BIZ UDPゴシック" panose="020B0400000000000000" pitchFamily="50" charset="-128"/>
                <a:ea typeface="BIZ UDPゴシック" panose="020B0400000000000000" pitchFamily="50" charset="-128"/>
              </a:rPr>
              <a:t>自己所有モデルの例</a:t>
            </a:r>
            <a:endParaRPr kumimoji="1" lang="ja-JP" altLang="en-US" sz="1800" dirty="0">
              <a:latin typeface="BIZ UDPゴシック" panose="020B0400000000000000" pitchFamily="50" charset="-128"/>
              <a:ea typeface="BIZ UDPゴシック" panose="020B0400000000000000" pitchFamily="50" charset="-128"/>
            </a:endParaRPr>
          </a:p>
        </p:txBody>
      </p:sp>
      <p:sp>
        <p:nvSpPr>
          <p:cNvPr id="10" name="テキスト ボックス 9">
            <a:extLst>
              <a:ext uri="{FF2B5EF4-FFF2-40B4-BE49-F238E27FC236}">
                <a16:creationId xmlns:a16="http://schemas.microsoft.com/office/drawing/2014/main" id="{8142BFCC-7F58-43D6-8D66-094309E2670F}"/>
              </a:ext>
            </a:extLst>
          </p:cNvPr>
          <p:cNvSpPr txBox="1"/>
          <p:nvPr/>
        </p:nvSpPr>
        <p:spPr>
          <a:xfrm>
            <a:off x="179512" y="578881"/>
            <a:ext cx="8712968" cy="52322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marL="285750" indent="-285750">
              <a:buFont typeface="Wingdings" panose="05000000000000000000" pitchFamily="2" charset="2"/>
              <a:buChar char="Ø"/>
            </a:pPr>
            <a:r>
              <a:rPr lang="ja-JP" altLang="en-US" sz="1400" dirty="0">
                <a:latin typeface="BIZ UDPゴシック" panose="020B0400000000000000" pitchFamily="50" charset="-128"/>
                <a:ea typeface="BIZ UDPゴシック" panose="020B0400000000000000" pitchFamily="50" charset="-128"/>
              </a:rPr>
              <a:t>施設の所有者、設備の所有者</a:t>
            </a:r>
            <a:r>
              <a:rPr lang="ja-JP" altLang="en-US" sz="1400" dirty="0">
                <a:solidFill>
                  <a:schemeClr val="tx1"/>
                </a:solidFill>
                <a:latin typeface="BIZ UDPゴシック" panose="020B0400000000000000" pitchFamily="50" charset="-128"/>
                <a:ea typeface="BIZ UDPゴシック" panose="020B0400000000000000" pitchFamily="50" charset="-128"/>
              </a:rPr>
              <a:t>、需要家（設備の使用者）が</a:t>
            </a:r>
            <a:r>
              <a:rPr lang="ja-JP" altLang="en-US" sz="1400" dirty="0">
                <a:latin typeface="BIZ UDPゴシック" panose="020B0400000000000000" pitchFamily="50" charset="-128"/>
                <a:ea typeface="BIZ UDPゴシック" panose="020B0400000000000000" pitchFamily="50" charset="-128"/>
              </a:rPr>
              <a:t>同一の場合を記載しています。</a:t>
            </a:r>
            <a:endParaRPr lang="en-US" altLang="ja-JP" sz="1400" dirty="0">
              <a:latin typeface="BIZ UDPゴシック" panose="020B0400000000000000" pitchFamily="50" charset="-128"/>
              <a:ea typeface="BIZ UDPゴシック" panose="020B0400000000000000" pitchFamily="50" charset="-128"/>
            </a:endParaRPr>
          </a:p>
          <a:p>
            <a:pPr marL="285750" indent="-285750">
              <a:buFont typeface="Wingdings" panose="05000000000000000000" pitchFamily="2" charset="2"/>
              <a:buChar char="Ø"/>
            </a:pPr>
            <a:r>
              <a:rPr lang="ja-JP" altLang="en-US" sz="1400" dirty="0">
                <a:latin typeface="BIZ UDPゴシック" panose="020B0400000000000000" pitchFamily="50" charset="-128"/>
                <a:ea typeface="BIZ UDPゴシック" panose="020B0400000000000000" pitchFamily="50" charset="-128"/>
              </a:rPr>
              <a:t> </a:t>
            </a:r>
            <a:r>
              <a:rPr kumimoji="1" lang="ja-JP" altLang="en-US" sz="1400" dirty="0">
                <a:solidFill>
                  <a:srgbClr val="FF0000"/>
                </a:solidFill>
                <a:latin typeface="BIZ UDPゴシック" panose="020B0400000000000000" pitchFamily="50" charset="-128"/>
                <a:ea typeface="BIZ UDPゴシック" panose="020B0400000000000000" pitchFamily="50" charset="-128"/>
              </a:rPr>
              <a:t>代表申請者</a:t>
            </a:r>
            <a:r>
              <a:rPr lang="ja-JP" altLang="en-US" sz="1400" dirty="0">
                <a:latin typeface="BIZ UDPゴシック" panose="020B0400000000000000" pitchFamily="50" charset="-128"/>
                <a:ea typeface="BIZ UDPゴシック" panose="020B0400000000000000" pitchFamily="50" charset="-128"/>
              </a:rPr>
              <a:t>のみのため、</a:t>
            </a:r>
            <a:r>
              <a:rPr lang="en-US" altLang="ja-JP" sz="1400" dirty="0">
                <a:latin typeface="BIZ UDPゴシック" panose="020B0400000000000000" pitchFamily="50" charset="-128"/>
                <a:ea typeface="BIZ UDPゴシック" panose="020B0400000000000000" pitchFamily="50" charset="-128"/>
              </a:rPr>
              <a:t>1</a:t>
            </a:r>
            <a:r>
              <a:rPr lang="ja-JP" altLang="en-US" sz="1400" dirty="0">
                <a:latin typeface="BIZ UDPゴシック" panose="020B0400000000000000" pitchFamily="50" charset="-128"/>
                <a:ea typeface="BIZ UDPゴシック" panose="020B0400000000000000" pitchFamily="50" charset="-128"/>
              </a:rPr>
              <a:t>号または</a:t>
            </a:r>
            <a:r>
              <a:rPr lang="en-US" altLang="ja-JP" sz="1400" dirty="0">
                <a:latin typeface="BIZ UDPゴシック" panose="020B0400000000000000" pitchFamily="50" charset="-128"/>
                <a:ea typeface="BIZ UDPゴシック" panose="020B0400000000000000" pitchFamily="50" charset="-128"/>
              </a:rPr>
              <a:t>2</a:t>
            </a:r>
            <a:r>
              <a:rPr lang="ja-JP" altLang="en-US" sz="1400" dirty="0">
                <a:latin typeface="BIZ UDPゴシック" panose="020B0400000000000000" pitchFamily="50" charset="-128"/>
                <a:ea typeface="BIZ UDPゴシック" panose="020B0400000000000000" pitchFamily="50" charset="-128"/>
              </a:rPr>
              <a:t>号を選択しないでください。</a:t>
            </a:r>
            <a:endParaRPr lang="en-US" altLang="ja-JP" sz="1400" dirty="0">
              <a:latin typeface="BIZ UDPゴシック" panose="020B0400000000000000" pitchFamily="50" charset="-128"/>
              <a:ea typeface="BIZ UDPゴシック" panose="020B0400000000000000" pitchFamily="50" charset="-128"/>
            </a:endParaRPr>
          </a:p>
        </p:txBody>
      </p:sp>
      <p:sp>
        <p:nvSpPr>
          <p:cNvPr id="11" name="正方形/長方形 10">
            <a:extLst>
              <a:ext uri="{FF2B5EF4-FFF2-40B4-BE49-F238E27FC236}">
                <a16:creationId xmlns:a16="http://schemas.microsoft.com/office/drawing/2014/main" id="{2571A06B-9208-42BF-8554-EB32A68EC1FA}"/>
              </a:ext>
            </a:extLst>
          </p:cNvPr>
          <p:cNvSpPr/>
          <p:nvPr/>
        </p:nvSpPr>
        <p:spPr>
          <a:xfrm>
            <a:off x="3491880" y="4112065"/>
            <a:ext cx="2094403" cy="9731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bg1"/>
                </a:solidFill>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株式会社</a:t>
            </a:r>
            <a:br>
              <a:rPr lang="en-US" altLang="ja-JP" dirty="0">
                <a:solidFill>
                  <a:prstClr val="white"/>
                </a:solidFill>
                <a:latin typeface="BIZ UDPゴシック" panose="020B0400000000000000" pitchFamily="50" charset="-128"/>
                <a:ea typeface="BIZ UDPゴシック" panose="020B0400000000000000" pitchFamily="50" charset="-128"/>
              </a:rPr>
            </a:b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施工業者</a:t>
            </a:r>
            <a:r>
              <a:rPr kumimoji="1" lang="en-US" altLang="ja-JP" dirty="0">
                <a:latin typeface="BIZ UDPゴシック" panose="020B0400000000000000" pitchFamily="50" charset="-128"/>
                <a:ea typeface="BIZ UDPゴシック" panose="020B0400000000000000" pitchFamily="50" charset="-128"/>
              </a:rPr>
              <a:t>】</a:t>
            </a:r>
            <a:endParaRPr kumimoji="1" lang="ja-JP" altLang="en-US"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4008448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線矢印コネクタ 21">
            <a:extLst>
              <a:ext uri="{FF2B5EF4-FFF2-40B4-BE49-F238E27FC236}">
                <a16:creationId xmlns:a16="http://schemas.microsoft.com/office/drawing/2014/main" id="{2C4680E4-FF70-49FA-94C9-F050C521CEDF}"/>
              </a:ext>
            </a:extLst>
          </p:cNvPr>
          <p:cNvCxnSpPr>
            <a:cxnSpLocks/>
          </p:cNvCxnSpPr>
          <p:nvPr/>
        </p:nvCxnSpPr>
        <p:spPr>
          <a:xfrm flipV="1">
            <a:off x="4644008" y="4507354"/>
            <a:ext cx="0" cy="54000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 name="直線矢印コネクタ 22">
            <a:extLst>
              <a:ext uri="{FF2B5EF4-FFF2-40B4-BE49-F238E27FC236}">
                <a16:creationId xmlns:a16="http://schemas.microsoft.com/office/drawing/2014/main" id="{A9C89FBF-ABF5-47EE-B15D-6415D5E74328}"/>
              </a:ext>
            </a:extLst>
          </p:cNvPr>
          <p:cNvCxnSpPr>
            <a:cxnSpLocks/>
          </p:cNvCxnSpPr>
          <p:nvPr/>
        </p:nvCxnSpPr>
        <p:spPr>
          <a:xfrm>
            <a:off x="4153398" y="4511305"/>
            <a:ext cx="0" cy="54000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4" name="テキスト ボックス 23">
            <a:extLst>
              <a:ext uri="{FF2B5EF4-FFF2-40B4-BE49-F238E27FC236}">
                <a16:creationId xmlns:a16="http://schemas.microsoft.com/office/drawing/2014/main" id="{A9E883A8-CF7E-489B-A185-39059CFD7F9F}"/>
              </a:ext>
            </a:extLst>
          </p:cNvPr>
          <p:cNvSpPr txBox="1"/>
          <p:nvPr/>
        </p:nvSpPr>
        <p:spPr>
          <a:xfrm>
            <a:off x="2482507" y="4633391"/>
            <a:ext cx="1709979" cy="307777"/>
          </a:xfrm>
          <a:prstGeom prst="rect">
            <a:avLst/>
          </a:prstGeom>
          <a:noFill/>
        </p:spPr>
        <p:txBody>
          <a:bodyPr wrap="square" rtlCol="0">
            <a:spAutoFit/>
          </a:bodyPr>
          <a:lstStyle/>
          <a:p>
            <a:r>
              <a:rPr lang="ja-JP" altLang="en-US" sz="1400" dirty="0">
                <a:latin typeface="BIZ UDPゴシック" panose="020B0400000000000000" pitchFamily="50" charset="-128"/>
                <a:ea typeface="BIZ UDPゴシック" panose="020B0400000000000000" pitchFamily="50" charset="-128"/>
              </a:rPr>
              <a:t>発注・検収・</a:t>
            </a:r>
            <a:r>
              <a:rPr kumimoji="1" lang="ja-JP" altLang="en-US" sz="1400" dirty="0">
                <a:latin typeface="BIZ UDPゴシック" panose="020B0400000000000000" pitchFamily="50" charset="-128"/>
                <a:ea typeface="BIZ UDPゴシック" panose="020B0400000000000000" pitchFamily="50" charset="-128"/>
              </a:rPr>
              <a:t>支払</a:t>
            </a:r>
          </a:p>
        </p:txBody>
      </p:sp>
      <p:sp>
        <p:nvSpPr>
          <p:cNvPr id="25" name="テキスト ボックス 24">
            <a:extLst>
              <a:ext uri="{FF2B5EF4-FFF2-40B4-BE49-F238E27FC236}">
                <a16:creationId xmlns:a16="http://schemas.microsoft.com/office/drawing/2014/main" id="{9274D1A9-143A-4A6A-87F7-536512DAAEAD}"/>
              </a:ext>
            </a:extLst>
          </p:cNvPr>
          <p:cNvSpPr txBox="1"/>
          <p:nvPr/>
        </p:nvSpPr>
        <p:spPr>
          <a:xfrm>
            <a:off x="4679099" y="4622100"/>
            <a:ext cx="3268227" cy="307777"/>
          </a:xfrm>
          <a:prstGeom prst="rect">
            <a:avLst/>
          </a:prstGeom>
          <a:noFill/>
        </p:spPr>
        <p:txBody>
          <a:bodyPr wrap="square" rtlCol="0">
            <a:spAutoFit/>
          </a:bodyPr>
          <a:lstStyle/>
          <a:p>
            <a:r>
              <a:rPr lang="ja-JP" altLang="en-US" sz="1400" dirty="0">
                <a:latin typeface="BIZ UDPゴシック" panose="020B0400000000000000" pitchFamily="50" charset="-128"/>
                <a:ea typeface="BIZ UDPゴシック" panose="020B0400000000000000" pitchFamily="50" charset="-128"/>
              </a:rPr>
              <a:t>太陽光発電設備・定置用蓄電池を設置</a:t>
            </a:r>
            <a:endParaRPr lang="en-US" altLang="ja-JP" sz="1400" dirty="0">
              <a:latin typeface="BIZ UDPゴシック" panose="020B0400000000000000" pitchFamily="50" charset="-128"/>
              <a:ea typeface="BIZ UDPゴシック" panose="020B0400000000000000" pitchFamily="50" charset="-128"/>
            </a:endParaRPr>
          </a:p>
        </p:txBody>
      </p:sp>
      <p:sp>
        <p:nvSpPr>
          <p:cNvPr id="29" name="正方形/長方形 28">
            <a:extLst>
              <a:ext uri="{FF2B5EF4-FFF2-40B4-BE49-F238E27FC236}">
                <a16:creationId xmlns:a16="http://schemas.microsoft.com/office/drawing/2014/main" id="{8CCC2B2F-5BF4-4D08-9083-CE411B094EE2}"/>
              </a:ext>
            </a:extLst>
          </p:cNvPr>
          <p:cNvSpPr/>
          <p:nvPr/>
        </p:nvSpPr>
        <p:spPr>
          <a:xfrm>
            <a:off x="2771800" y="1529762"/>
            <a:ext cx="3312368" cy="9032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latin typeface="BIZ UDPゴシック" panose="020B0400000000000000" pitchFamily="50" charset="-128"/>
                <a:ea typeface="BIZ UDPゴシック" panose="020B0400000000000000" pitchFamily="50" charset="-128"/>
              </a:rPr>
              <a:t>株式会社</a:t>
            </a:r>
            <a:r>
              <a:rPr lang="ja-JP" altLang="en-US" dirty="0">
                <a:solidFill>
                  <a:schemeClr val="bg1"/>
                </a:solidFill>
                <a:latin typeface="BIZ UDPゴシック" panose="020B0400000000000000" pitchFamily="50" charset="-128"/>
                <a:ea typeface="BIZ UDPゴシック" panose="020B0400000000000000" pitchFamily="50" charset="-128"/>
              </a:rPr>
              <a:t>▲▲</a:t>
            </a:r>
            <a:endParaRPr lang="en-US" altLang="ja-JP" dirty="0">
              <a:latin typeface="BIZ UDPゴシック" panose="020B0400000000000000" pitchFamily="50" charset="-128"/>
              <a:ea typeface="BIZ UDPゴシック" panose="020B0400000000000000" pitchFamily="50" charset="-128"/>
            </a:endParaRPr>
          </a:p>
          <a:p>
            <a:pPr algn="ctr"/>
            <a:r>
              <a:rPr kumimoji="1" lang="en-US" altLang="ja-JP" dirty="0">
                <a:solidFill>
                  <a:schemeClr val="bg1"/>
                </a:solidFill>
                <a:latin typeface="BIZ UDPゴシック" panose="020B0400000000000000" pitchFamily="50" charset="-128"/>
                <a:ea typeface="BIZ UDPゴシック" panose="020B0400000000000000" pitchFamily="50" charset="-128"/>
              </a:rPr>
              <a:t>【</a:t>
            </a:r>
            <a:r>
              <a:rPr kumimoji="1" lang="ja-JP" altLang="en-US" dirty="0">
                <a:solidFill>
                  <a:schemeClr val="bg1"/>
                </a:solidFill>
                <a:latin typeface="BIZ UDPゴシック" panose="020B0400000000000000" pitchFamily="50" charset="-128"/>
                <a:ea typeface="BIZ UDPゴシック" panose="020B0400000000000000" pitchFamily="50" charset="-128"/>
              </a:rPr>
              <a:t>需要家</a:t>
            </a:r>
            <a:r>
              <a:rPr kumimoji="1" lang="en-US" altLang="ja-JP" dirty="0">
                <a:solidFill>
                  <a:schemeClr val="bg1"/>
                </a:solidFill>
                <a:latin typeface="BIZ UDPゴシック" panose="020B0400000000000000" pitchFamily="50" charset="-128"/>
                <a:ea typeface="BIZ UDPゴシック" panose="020B0400000000000000" pitchFamily="50" charset="-128"/>
              </a:rPr>
              <a:t>】</a:t>
            </a:r>
          </a:p>
          <a:p>
            <a:pPr algn="ctr"/>
            <a:r>
              <a:rPr kumimoji="1" lang="ja-JP" altLang="en-US" sz="1800" dirty="0">
                <a:solidFill>
                  <a:srgbClr val="FF0000"/>
                </a:solidFill>
                <a:latin typeface="BIZ UDPゴシック" panose="020B0400000000000000" pitchFamily="50" charset="-128"/>
                <a:ea typeface="BIZ UDPゴシック" panose="020B0400000000000000" pitchFamily="50" charset="-128"/>
              </a:rPr>
              <a:t>共同申請者（代表事業者）</a:t>
            </a:r>
          </a:p>
        </p:txBody>
      </p:sp>
      <p:sp>
        <p:nvSpPr>
          <p:cNvPr id="19" name="テキスト ボックス 18">
            <a:extLst>
              <a:ext uri="{FF2B5EF4-FFF2-40B4-BE49-F238E27FC236}">
                <a16:creationId xmlns:a16="http://schemas.microsoft.com/office/drawing/2014/main" id="{0A3E2948-E010-4E09-BC7F-6DA5526A8E52}"/>
              </a:ext>
            </a:extLst>
          </p:cNvPr>
          <p:cNvSpPr txBox="1"/>
          <p:nvPr/>
        </p:nvSpPr>
        <p:spPr>
          <a:xfrm>
            <a:off x="2411760" y="103222"/>
            <a:ext cx="6624737" cy="276999"/>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altLang="ja-JP" sz="1200" dirty="0">
                <a:latin typeface="BIZ UDPゴシック" panose="020B0400000000000000" pitchFamily="50" charset="-128"/>
                <a:ea typeface="BIZ UDPゴシック" panose="020B0400000000000000" pitchFamily="50" charset="-128"/>
              </a:rPr>
              <a:t>※</a:t>
            </a:r>
            <a:r>
              <a:rPr lang="ja-JP" altLang="en-US" sz="1200" dirty="0">
                <a:latin typeface="BIZ UDPゴシック" panose="020B0400000000000000" pitchFamily="50" charset="-128"/>
                <a:ea typeface="BIZ UDPゴシック" panose="020B0400000000000000" pitchFamily="50" charset="-128"/>
              </a:rPr>
              <a:t>自己所有モデルで、建物の所有者や需要家の親会社などが太陽光発電設備の所有者となる例</a:t>
            </a:r>
            <a:endParaRPr kumimoji="1" lang="ja-JP" altLang="en-US" sz="1200" dirty="0">
              <a:latin typeface="BIZ UDPゴシック" panose="020B0400000000000000" pitchFamily="50" charset="-128"/>
              <a:ea typeface="BIZ UDPゴシック" panose="020B0400000000000000" pitchFamily="50" charset="-128"/>
            </a:endParaRPr>
          </a:p>
        </p:txBody>
      </p:sp>
      <p:sp>
        <p:nvSpPr>
          <p:cNvPr id="10" name="テキスト ボックス 9">
            <a:extLst>
              <a:ext uri="{FF2B5EF4-FFF2-40B4-BE49-F238E27FC236}">
                <a16:creationId xmlns:a16="http://schemas.microsoft.com/office/drawing/2014/main" id="{8142BFCC-7F58-43D6-8D66-094309E2670F}"/>
              </a:ext>
            </a:extLst>
          </p:cNvPr>
          <p:cNvSpPr txBox="1"/>
          <p:nvPr/>
        </p:nvSpPr>
        <p:spPr>
          <a:xfrm>
            <a:off x="1187624" y="578881"/>
            <a:ext cx="7704856" cy="52322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marL="285750" indent="-285750">
              <a:buFont typeface="Wingdings" panose="05000000000000000000" pitchFamily="2" charset="2"/>
              <a:buChar char="Ø"/>
            </a:pPr>
            <a:r>
              <a:rPr lang="ja-JP" altLang="en-US" sz="1400" dirty="0">
                <a:solidFill>
                  <a:schemeClr val="tx1"/>
                </a:solidFill>
                <a:latin typeface="BIZ UDPゴシック" panose="020B0400000000000000" pitchFamily="50" charset="-128"/>
                <a:ea typeface="BIZ UDPゴシック" panose="020B0400000000000000" pitchFamily="50" charset="-128"/>
              </a:rPr>
              <a:t>需要家（設備の使用者）が施設の所有者や設備の所有者でない場合を記載しています。</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pPr marL="285750" indent="-285750">
              <a:buFont typeface="Wingdings" panose="05000000000000000000" pitchFamily="2" charset="2"/>
              <a:buChar char="Ø"/>
            </a:pPr>
            <a:r>
              <a:rPr lang="ja-JP" altLang="en-US" sz="1400" dirty="0">
                <a:latin typeface="BIZ UDPゴシック" panose="020B0400000000000000" pitchFamily="50" charset="-128"/>
                <a:ea typeface="BIZ UDPゴシック" panose="020B0400000000000000" pitchFamily="50" charset="-128"/>
              </a:rPr>
              <a:t> </a:t>
            </a:r>
            <a:r>
              <a:rPr lang="ja-JP" altLang="en-US" sz="1400" dirty="0">
                <a:solidFill>
                  <a:srgbClr val="FF0000"/>
                </a:solidFill>
                <a:latin typeface="BIZ UDPゴシック" panose="020B0400000000000000" pitchFamily="50" charset="-128"/>
                <a:ea typeface="BIZ UDPゴシック" panose="020B0400000000000000" pitchFamily="50" charset="-128"/>
              </a:rPr>
              <a:t>共同申請者</a:t>
            </a:r>
            <a:r>
              <a:rPr lang="ja-JP" altLang="en-US" sz="1400" dirty="0">
                <a:latin typeface="BIZ UDPゴシック" panose="020B0400000000000000" pitchFamily="50" charset="-128"/>
                <a:ea typeface="BIZ UDPゴシック" panose="020B0400000000000000" pitchFamily="50" charset="-128"/>
              </a:rPr>
              <a:t>がいるので、</a:t>
            </a:r>
            <a:r>
              <a:rPr lang="en-US" altLang="ja-JP" sz="1400" dirty="0">
                <a:latin typeface="BIZ UDPゴシック" panose="020B0400000000000000" pitchFamily="50" charset="-128"/>
                <a:ea typeface="BIZ UDPゴシック" panose="020B0400000000000000" pitchFamily="50" charset="-128"/>
              </a:rPr>
              <a:t>2</a:t>
            </a:r>
            <a:r>
              <a:rPr lang="ja-JP" altLang="en-US" sz="1400" dirty="0">
                <a:latin typeface="BIZ UDPゴシック" panose="020B0400000000000000" pitchFamily="50" charset="-128"/>
                <a:ea typeface="BIZ UDPゴシック" panose="020B0400000000000000" pitchFamily="50" charset="-128"/>
              </a:rPr>
              <a:t>号となります。</a:t>
            </a:r>
            <a:endParaRPr kumimoji="1" lang="en-US" altLang="ja-JP" sz="1400" dirty="0">
              <a:latin typeface="BIZ UDPゴシック" panose="020B0400000000000000" pitchFamily="50" charset="-128"/>
              <a:ea typeface="BIZ UDPゴシック" panose="020B0400000000000000" pitchFamily="50" charset="-128"/>
            </a:endParaRPr>
          </a:p>
        </p:txBody>
      </p:sp>
      <p:sp>
        <p:nvSpPr>
          <p:cNvPr id="11" name="正方形/長方形 10">
            <a:extLst>
              <a:ext uri="{FF2B5EF4-FFF2-40B4-BE49-F238E27FC236}">
                <a16:creationId xmlns:a16="http://schemas.microsoft.com/office/drawing/2014/main" id="{2571A06B-9208-42BF-8554-EB32A68EC1FA}"/>
              </a:ext>
            </a:extLst>
          </p:cNvPr>
          <p:cNvSpPr/>
          <p:nvPr/>
        </p:nvSpPr>
        <p:spPr>
          <a:xfrm>
            <a:off x="3410766" y="5120177"/>
            <a:ext cx="2094403" cy="9731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bg1"/>
                </a:solidFill>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株式会社</a:t>
            </a:r>
            <a:br>
              <a:rPr lang="en-US" altLang="ja-JP" dirty="0">
                <a:solidFill>
                  <a:prstClr val="white"/>
                </a:solidFill>
                <a:latin typeface="BIZ UDPゴシック" panose="020B0400000000000000" pitchFamily="50" charset="-128"/>
                <a:ea typeface="BIZ UDPゴシック" panose="020B0400000000000000" pitchFamily="50" charset="-128"/>
              </a:rPr>
            </a:b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施工業者</a:t>
            </a:r>
            <a:r>
              <a:rPr kumimoji="1" lang="en-US" altLang="ja-JP" dirty="0">
                <a:latin typeface="BIZ UDPゴシック" panose="020B0400000000000000" pitchFamily="50" charset="-128"/>
                <a:ea typeface="BIZ UDPゴシック" panose="020B0400000000000000" pitchFamily="50" charset="-128"/>
              </a:rPr>
              <a:t>】</a:t>
            </a:r>
            <a:endParaRPr kumimoji="1" lang="ja-JP" altLang="en-US" dirty="0">
              <a:latin typeface="BIZ UDPゴシック" panose="020B0400000000000000" pitchFamily="50" charset="-128"/>
              <a:ea typeface="BIZ UDPゴシック" panose="020B0400000000000000" pitchFamily="50" charset="-128"/>
            </a:endParaRPr>
          </a:p>
        </p:txBody>
      </p:sp>
      <p:sp>
        <p:nvSpPr>
          <p:cNvPr id="2" name="正方形/長方形 1">
            <a:extLst>
              <a:ext uri="{FF2B5EF4-FFF2-40B4-BE49-F238E27FC236}">
                <a16:creationId xmlns:a16="http://schemas.microsoft.com/office/drawing/2014/main" id="{770B4F9F-8A25-5F2D-47E8-EC3BCE05E3A4}"/>
              </a:ext>
            </a:extLst>
          </p:cNvPr>
          <p:cNvSpPr/>
          <p:nvPr/>
        </p:nvSpPr>
        <p:spPr>
          <a:xfrm>
            <a:off x="2492856" y="3281486"/>
            <a:ext cx="3717412" cy="99908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latin typeface="BIZ UDPゴシック" panose="020B0400000000000000" pitchFamily="50" charset="-128"/>
                <a:ea typeface="BIZ UDPゴシック" panose="020B0400000000000000" pitchFamily="50" charset="-128"/>
              </a:rPr>
              <a:t>株式会社</a:t>
            </a:r>
            <a:r>
              <a:rPr lang="ja-JP" altLang="en-US" dirty="0">
                <a:solidFill>
                  <a:schemeClr val="bg1"/>
                </a:solidFill>
                <a:latin typeface="BIZ UDPゴシック" panose="020B0400000000000000" pitchFamily="50" charset="-128"/>
                <a:ea typeface="BIZ UDPゴシック" panose="020B0400000000000000" pitchFamily="50" charset="-128"/>
              </a:rPr>
              <a:t>●●</a:t>
            </a:r>
            <a:endParaRPr lang="en-US" altLang="ja-JP" dirty="0">
              <a:latin typeface="BIZ UDPゴシック" panose="020B0400000000000000" pitchFamily="50" charset="-128"/>
              <a:ea typeface="BIZ UDPゴシック" panose="020B0400000000000000" pitchFamily="50" charset="-128"/>
            </a:endParaRPr>
          </a:p>
          <a:p>
            <a:pPr algn="ctr"/>
            <a:r>
              <a:rPr kumimoji="1" lang="en-US" altLang="ja-JP" dirty="0">
                <a:latin typeface="BIZ UDPゴシック" panose="020B0400000000000000" pitchFamily="50" charset="-128"/>
                <a:ea typeface="BIZ UDPゴシック" panose="020B0400000000000000" pitchFamily="50" charset="-128"/>
              </a:rPr>
              <a:t>【</a:t>
            </a:r>
            <a:r>
              <a:rPr kumimoji="1" lang="ja-JP" altLang="en-US" dirty="0">
                <a:latin typeface="BIZ UDPゴシック" panose="020B0400000000000000" pitchFamily="50" charset="-128"/>
                <a:ea typeface="BIZ UDPゴシック" panose="020B0400000000000000" pitchFamily="50" charset="-128"/>
              </a:rPr>
              <a:t>施設の所有者／設備の所有者</a:t>
            </a:r>
            <a:r>
              <a:rPr kumimoji="1" lang="en-US" altLang="ja-JP" dirty="0">
                <a:latin typeface="BIZ UDPゴシック" panose="020B0400000000000000" pitchFamily="50" charset="-128"/>
                <a:ea typeface="BIZ UDPゴシック" panose="020B0400000000000000" pitchFamily="50" charset="-128"/>
              </a:rPr>
              <a:t>】</a:t>
            </a:r>
          </a:p>
          <a:p>
            <a:pPr algn="ctr"/>
            <a:r>
              <a:rPr kumimoji="1" lang="ja-JP" altLang="en-US" dirty="0">
                <a:solidFill>
                  <a:srgbClr val="FF0000"/>
                </a:solidFill>
                <a:latin typeface="BIZ UDPゴシック" panose="020B0400000000000000" pitchFamily="50" charset="-128"/>
                <a:ea typeface="BIZ UDPゴシック" panose="020B0400000000000000" pitchFamily="50" charset="-128"/>
              </a:rPr>
              <a:t>代表申請者</a:t>
            </a:r>
            <a:r>
              <a:rPr kumimoji="1" lang="ja-JP" altLang="en-US" sz="1800" dirty="0">
                <a:solidFill>
                  <a:srgbClr val="FF0000"/>
                </a:solidFill>
                <a:latin typeface="BIZ UDPゴシック" panose="020B0400000000000000" pitchFamily="50" charset="-128"/>
                <a:ea typeface="BIZ UDPゴシック" panose="020B0400000000000000" pitchFamily="50" charset="-128"/>
              </a:rPr>
              <a:t>（代表事業者）</a:t>
            </a:r>
            <a:endParaRPr kumimoji="1" lang="ja-JP" altLang="en-US" dirty="0">
              <a:solidFill>
                <a:srgbClr val="FF0000"/>
              </a:solidFill>
              <a:latin typeface="BIZ UDPゴシック" panose="020B0400000000000000" pitchFamily="50" charset="-128"/>
              <a:ea typeface="BIZ UDPゴシック" panose="020B0400000000000000" pitchFamily="50" charset="-128"/>
            </a:endParaRPr>
          </a:p>
        </p:txBody>
      </p:sp>
      <p:cxnSp>
        <p:nvCxnSpPr>
          <p:cNvPr id="5" name="直線矢印コネクタ 4">
            <a:extLst>
              <a:ext uri="{FF2B5EF4-FFF2-40B4-BE49-F238E27FC236}">
                <a16:creationId xmlns:a16="http://schemas.microsoft.com/office/drawing/2014/main" id="{E95BB710-CACF-2B9C-79C1-731BAA535B75}"/>
              </a:ext>
            </a:extLst>
          </p:cNvPr>
          <p:cNvCxnSpPr>
            <a:cxnSpLocks/>
          </p:cNvCxnSpPr>
          <p:nvPr/>
        </p:nvCxnSpPr>
        <p:spPr>
          <a:xfrm flipV="1">
            <a:off x="4345930" y="2492896"/>
            <a:ext cx="0" cy="72000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 name="テキスト ボックス 5">
            <a:extLst>
              <a:ext uri="{FF2B5EF4-FFF2-40B4-BE49-F238E27FC236}">
                <a16:creationId xmlns:a16="http://schemas.microsoft.com/office/drawing/2014/main" id="{FD8535D4-977E-5111-69D8-CC450E9A9C89}"/>
              </a:ext>
            </a:extLst>
          </p:cNvPr>
          <p:cNvSpPr txBox="1"/>
          <p:nvPr/>
        </p:nvSpPr>
        <p:spPr>
          <a:xfrm>
            <a:off x="4355976" y="2683239"/>
            <a:ext cx="4032448" cy="307777"/>
          </a:xfrm>
          <a:prstGeom prst="rect">
            <a:avLst/>
          </a:prstGeom>
          <a:noFill/>
        </p:spPr>
        <p:txBody>
          <a:bodyPr wrap="square" rtlCol="0">
            <a:spAutoFit/>
          </a:bodyPr>
          <a:lstStyle/>
          <a:p>
            <a:r>
              <a:rPr lang="ja-JP" altLang="en-US" sz="1400" dirty="0">
                <a:latin typeface="BIZ UDPゴシック" panose="020B0400000000000000" pitchFamily="50" charset="-128"/>
                <a:ea typeface="BIZ UDPゴシック" panose="020B0400000000000000" pitchFamily="50" charset="-128"/>
              </a:rPr>
              <a:t>太陽光発電設備・定置用蓄電池の使用（無償）</a:t>
            </a:r>
            <a:endParaRPr lang="en-US" altLang="ja-JP" sz="1400" dirty="0">
              <a:latin typeface="BIZ UDPゴシック" panose="020B0400000000000000" pitchFamily="50" charset="-128"/>
              <a:ea typeface="BIZ UDPゴシック" panose="020B0400000000000000" pitchFamily="50" charset="-128"/>
            </a:endParaRPr>
          </a:p>
        </p:txBody>
      </p:sp>
      <p:sp>
        <p:nvSpPr>
          <p:cNvPr id="7" name="テキスト ボックス 6">
            <a:extLst>
              <a:ext uri="{FF2B5EF4-FFF2-40B4-BE49-F238E27FC236}">
                <a16:creationId xmlns:a16="http://schemas.microsoft.com/office/drawing/2014/main" id="{B29CD1F8-EAA8-F5F7-17EA-42CD4D8A9ECC}"/>
              </a:ext>
            </a:extLst>
          </p:cNvPr>
          <p:cNvSpPr txBox="1"/>
          <p:nvPr/>
        </p:nvSpPr>
        <p:spPr>
          <a:xfrm>
            <a:off x="323528" y="548680"/>
            <a:ext cx="590226" cy="369332"/>
          </a:xfrm>
          <a:prstGeom prst="rect">
            <a:avLst/>
          </a:prstGeom>
          <a:solidFill>
            <a:srgbClr val="FF0000"/>
          </a:solidFill>
        </p:spPr>
        <p:txBody>
          <a:bodyPr wrap="none" rtlCol="0">
            <a:spAutoFit/>
          </a:bodyPr>
          <a:lstStyle/>
          <a:p>
            <a:r>
              <a:rPr kumimoji="1" lang="en-US" altLang="ja-JP" dirty="0">
                <a:latin typeface="BIZ UDPゴシック" panose="020B0400000000000000" pitchFamily="50" charset="-128"/>
                <a:ea typeface="BIZ UDPゴシック" panose="020B0400000000000000" pitchFamily="50" charset="-128"/>
              </a:rPr>
              <a:t>2</a:t>
            </a:r>
            <a:r>
              <a:rPr kumimoji="1" lang="ja-JP" altLang="en-US" dirty="0">
                <a:latin typeface="BIZ UDPゴシック" panose="020B0400000000000000" pitchFamily="50" charset="-128"/>
                <a:ea typeface="BIZ UDPゴシック" panose="020B0400000000000000" pitchFamily="50" charset="-128"/>
              </a:rPr>
              <a:t>号</a:t>
            </a:r>
          </a:p>
        </p:txBody>
      </p:sp>
      <p:sp>
        <p:nvSpPr>
          <p:cNvPr id="3" name="角丸四角形 11">
            <a:extLst>
              <a:ext uri="{FF2B5EF4-FFF2-40B4-BE49-F238E27FC236}">
                <a16:creationId xmlns:a16="http://schemas.microsoft.com/office/drawing/2014/main" id="{40E32EBB-8F13-8106-AA8E-C5973AFCF0D8}"/>
              </a:ext>
            </a:extLst>
          </p:cNvPr>
          <p:cNvSpPr/>
          <p:nvPr/>
        </p:nvSpPr>
        <p:spPr>
          <a:xfrm>
            <a:off x="2369448" y="1368608"/>
            <a:ext cx="4023620" cy="3085773"/>
          </a:xfrm>
          <a:prstGeom prst="roundRect">
            <a:avLst/>
          </a:prstGeom>
          <a:noFill/>
          <a:ln w="381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n w="57150">
                <a:solidFill>
                  <a:schemeClr val="tx1"/>
                </a:solidFill>
              </a:ln>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4244559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D5DD8C84-55C6-42A4-8B48-CEA429F225C7}"/>
              </a:ext>
            </a:extLst>
          </p:cNvPr>
          <p:cNvSpPr/>
          <p:nvPr/>
        </p:nvSpPr>
        <p:spPr>
          <a:xfrm>
            <a:off x="3019353" y="2639387"/>
            <a:ext cx="3130819" cy="86409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dirty="0">
                <a:solidFill>
                  <a:prstClr val="white"/>
                </a:solidFill>
                <a:latin typeface="BIZ UDPゴシック" panose="020B0400000000000000" pitchFamily="50" charset="-128"/>
                <a:ea typeface="BIZ UDPゴシック" panose="020B0400000000000000" pitchFamily="50" charset="-128"/>
              </a:rPr>
              <a:t>株式会社●●　</a:t>
            </a:r>
            <a:br>
              <a:rPr lang="en-US" altLang="ja-JP" sz="1600" dirty="0">
                <a:solidFill>
                  <a:prstClr val="white"/>
                </a:solidFill>
                <a:latin typeface="BIZ UDPゴシック" panose="020B0400000000000000" pitchFamily="50" charset="-128"/>
                <a:ea typeface="BIZ UDPゴシック" panose="020B0400000000000000" pitchFamily="50" charset="-128"/>
              </a:rPr>
            </a:br>
            <a:r>
              <a:rPr lang="en-US" altLang="ja-JP" sz="1600" dirty="0">
                <a:latin typeface="BIZ UDPゴシック" panose="020B0400000000000000" pitchFamily="50" charset="-128"/>
                <a:ea typeface="BIZ UDPゴシック" panose="020B0400000000000000" pitchFamily="50" charset="-128"/>
              </a:rPr>
              <a:t>【</a:t>
            </a:r>
            <a:r>
              <a:rPr lang="ja-JP" altLang="en-US" sz="1600" dirty="0">
                <a:latin typeface="BIZ UDPゴシック" panose="020B0400000000000000" pitchFamily="50" charset="-128"/>
                <a:ea typeface="BIZ UDPゴシック" panose="020B0400000000000000" pitchFamily="50" charset="-128"/>
              </a:rPr>
              <a:t>設備の所有者／</a:t>
            </a:r>
            <a:r>
              <a:rPr lang="en-US" altLang="ja-JP" sz="1600" dirty="0">
                <a:solidFill>
                  <a:prstClr val="white"/>
                </a:solidFill>
                <a:latin typeface="BIZ UDPゴシック" panose="020B0400000000000000" pitchFamily="50" charset="-128"/>
                <a:ea typeface="BIZ UDPゴシック" panose="020B0400000000000000" pitchFamily="50" charset="-128"/>
              </a:rPr>
              <a:t> PPA</a:t>
            </a:r>
            <a:r>
              <a:rPr lang="ja-JP" altLang="en-US" sz="1600" dirty="0">
                <a:solidFill>
                  <a:prstClr val="white"/>
                </a:solidFill>
                <a:latin typeface="BIZ UDPゴシック" panose="020B0400000000000000" pitchFamily="50" charset="-128"/>
                <a:ea typeface="BIZ UDPゴシック" panose="020B0400000000000000" pitchFamily="50" charset="-128"/>
              </a:rPr>
              <a:t>事業者</a:t>
            </a:r>
            <a:r>
              <a:rPr lang="en-US" altLang="ja-JP" sz="1600" dirty="0">
                <a:latin typeface="BIZ UDPゴシック" panose="020B0400000000000000" pitchFamily="50" charset="-128"/>
                <a:ea typeface="BIZ UDPゴシック" panose="020B0400000000000000" pitchFamily="50" charset="-128"/>
              </a:rPr>
              <a:t>】</a:t>
            </a:r>
          </a:p>
          <a:p>
            <a:pPr algn="ctr"/>
            <a:r>
              <a:rPr kumimoji="1" lang="ja-JP" altLang="en-US" sz="1600" dirty="0">
                <a:solidFill>
                  <a:srgbClr val="FF0000"/>
                </a:solidFill>
                <a:latin typeface="BIZ UDPゴシック" panose="020B0400000000000000" pitchFamily="50" charset="-128"/>
                <a:ea typeface="BIZ UDPゴシック" panose="020B0400000000000000" pitchFamily="50" charset="-128"/>
              </a:rPr>
              <a:t>代表申請者（代表事業者）</a:t>
            </a:r>
          </a:p>
        </p:txBody>
      </p:sp>
      <p:sp>
        <p:nvSpPr>
          <p:cNvPr id="4" name="正方形/長方形 3">
            <a:extLst>
              <a:ext uri="{FF2B5EF4-FFF2-40B4-BE49-F238E27FC236}">
                <a16:creationId xmlns:a16="http://schemas.microsoft.com/office/drawing/2014/main" id="{C72F83C0-F179-409D-9068-876B5731D918}"/>
              </a:ext>
            </a:extLst>
          </p:cNvPr>
          <p:cNvSpPr/>
          <p:nvPr/>
        </p:nvSpPr>
        <p:spPr>
          <a:xfrm>
            <a:off x="3168170" y="640152"/>
            <a:ext cx="2843988" cy="86409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latin typeface="BIZ UDPゴシック" panose="020B0400000000000000" pitchFamily="50" charset="-128"/>
                <a:ea typeface="BIZ UDPゴシック" panose="020B0400000000000000" pitchFamily="50" charset="-128"/>
              </a:rPr>
              <a:t>株式会社</a:t>
            </a:r>
            <a:r>
              <a:rPr lang="ja-JP" altLang="en-US" sz="1600" dirty="0">
                <a:solidFill>
                  <a:schemeClr val="bg1"/>
                </a:solidFill>
                <a:latin typeface="BIZ UDPゴシック" panose="020B0400000000000000" pitchFamily="50" charset="-128"/>
                <a:ea typeface="BIZ UDPゴシック" panose="020B0400000000000000" pitchFamily="50" charset="-128"/>
              </a:rPr>
              <a:t>▲▲</a:t>
            </a:r>
            <a:endParaRPr kumimoji="1" lang="en-US" altLang="ja-JP" sz="1600" dirty="0">
              <a:latin typeface="BIZ UDPゴシック" panose="020B0400000000000000" pitchFamily="50" charset="-128"/>
              <a:ea typeface="BIZ UDPゴシック" panose="020B0400000000000000" pitchFamily="50" charset="-128"/>
            </a:endParaRPr>
          </a:p>
          <a:p>
            <a:pPr algn="ctr"/>
            <a:r>
              <a:rPr kumimoji="1" lang="en-US" altLang="ja-JP" sz="1600" dirty="0">
                <a:solidFill>
                  <a:schemeClr val="bg1"/>
                </a:solidFill>
                <a:latin typeface="BIZ UDPゴシック" panose="020B0400000000000000" pitchFamily="50" charset="-128"/>
                <a:ea typeface="BIZ UDPゴシック" panose="020B0400000000000000" pitchFamily="50" charset="-128"/>
              </a:rPr>
              <a:t>【</a:t>
            </a:r>
            <a:r>
              <a:rPr kumimoji="1" lang="ja-JP" altLang="en-US" sz="1600" dirty="0">
                <a:latin typeface="BIZ UDPゴシック" panose="020B0400000000000000" pitchFamily="50" charset="-128"/>
                <a:ea typeface="BIZ UDPゴシック" panose="020B0400000000000000" pitchFamily="50" charset="-128"/>
              </a:rPr>
              <a:t>施設の所有者／</a:t>
            </a:r>
            <a:r>
              <a:rPr kumimoji="1" lang="ja-JP" altLang="en-US" sz="1600" dirty="0">
                <a:solidFill>
                  <a:srgbClr val="002060"/>
                </a:solidFill>
                <a:latin typeface="BIZ UDPゴシック" panose="020B0400000000000000" pitchFamily="50" charset="-128"/>
                <a:ea typeface="BIZ UDPゴシック" panose="020B0400000000000000" pitchFamily="50" charset="-128"/>
              </a:rPr>
              <a:t>需要家</a:t>
            </a:r>
            <a:r>
              <a:rPr kumimoji="1" lang="en-US" altLang="ja-JP" sz="1600" dirty="0">
                <a:solidFill>
                  <a:schemeClr val="bg1"/>
                </a:solidFill>
                <a:latin typeface="BIZ UDPゴシック" panose="020B0400000000000000" pitchFamily="50" charset="-128"/>
                <a:ea typeface="BIZ UDPゴシック" panose="020B0400000000000000" pitchFamily="50" charset="-128"/>
              </a:rPr>
              <a:t>】</a:t>
            </a:r>
          </a:p>
          <a:p>
            <a:pPr algn="ctr"/>
            <a:r>
              <a:rPr kumimoji="1" lang="ja-JP" altLang="en-US" sz="1600" dirty="0">
                <a:solidFill>
                  <a:srgbClr val="002060"/>
                </a:solidFill>
                <a:latin typeface="BIZ UDPゴシック" panose="020B0400000000000000" pitchFamily="50" charset="-128"/>
                <a:ea typeface="BIZ UDPゴシック" panose="020B0400000000000000" pitchFamily="50" charset="-128"/>
              </a:rPr>
              <a:t>共同事業者</a:t>
            </a:r>
          </a:p>
        </p:txBody>
      </p:sp>
      <p:cxnSp>
        <p:nvCxnSpPr>
          <p:cNvPr id="17" name="直線矢印コネクタ 16">
            <a:extLst>
              <a:ext uri="{FF2B5EF4-FFF2-40B4-BE49-F238E27FC236}">
                <a16:creationId xmlns:a16="http://schemas.microsoft.com/office/drawing/2014/main" id="{31F86A75-0D35-4118-9466-958583A0DC0E}"/>
              </a:ext>
            </a:extLst>
          </p:cNvPr>
          <p:cNvCxnSpPr>
            <a:cxnSpLocks/>
          </p:cNvCxnSpPr>
          <p:nvPr/>
        </p:nvCxnSpPr>
        <p:spPr>
          <a:xfrm flipV="1">
            <a:off x="4792062" y="1640440"/>
            <a:ext cx="0" cy="82800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 name="直線矢印コネクタ 17">
            <a:extLst>
              <a:ext uri="{FF2B5EF4-FFF2-40B4-BE49-F238E27FC236}">
                <a16:creationId xmlns:a16="http://schemas.microsoft.com/office/drawing/2014/main" id="{7AA7026E-86B8-4510-B5D8-7D43A985F9F7}"/>
              </a:ext>
            </a:extLst>
          </p:cNvPr>
          <p:cNvCxnSpPr>
            <a:cxnSpLocks/>
          </p:cNvCxnSpPr>
          <p:nvPr/>
        </p:nvCxnSpPr>
        <p:spPr>
          <a:xfrm>
            <a:off x="4274631" y="1614520"/>
            <a:ext cx="0" cy="86409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9" name="テキスト ボックス 18">
            <a:extLst>
              <a:ext uri="{FF2B5EF4-FFF2-40B4-BE49-F238E27FC236}">
                <a16:creationId xmlns:a16="http://schemas.microsoft.com/office/drawing/2014/main" id="{4664C85B-C292-4CF5-ADC7-476B38FB10DC}"/>
              </a:ext>
            </a:extLst>
          </p:cNvPr>
          <p:cNvSpPr txBox="1"/>
          <p:nvPr/>
        </p:nvSpPr>
        <p:spPr>
          <a:xfrm>
            <a:off x="2468268" y="1862853"/>
            <a:ext cx="1806363" cy="307777"/>
          </a:xfrm>
          <a:prstGeom prst="rect">
            <a:avLst/>
          </a:prstGeom>
          <a:noFill/>
        </p:spPr>
        <p:txBody>
          <a:bodyPr wrap="square" rtlCol="0">
            <a:spAutoFit/>
          </a:bodyPr>
          <a:lstStyle/>
          <a:p>
            <a:r>
              <a:rPr lang="ja-JP" altLang="en-US" sz="1400" dirty="0">
                <a:latin typeface="BIZ UDPゴシック" panose="020B0400000000000000" pitchFamily="50" charset="-128"/>
                <a:ea typeface="BIZ UDPゴシック" panose="020B0400000000000000" pitchFamily="50" charset="-128"/>
              </a:rPr>
              <a:t>サービス料金の</a:t>
            </a:r>
            <a:r>
              <a:rPr kumimoji="1" lang="ja-JP" altLang="en-US" sz="1400" dirty="0">
                <a:latin typeface="BIZ UDPゴシック" panose="020B0400000000000000" pitchFamily="50" charset="-128"/>
                <a:ea typeface="BIZ UDPゴシック" panose="020B0400000000000000" pitchFamily="50" charset="-128"/>
              </a:rPr>
              <a:t>支払</a:t>
            </a:r>
          </a:p>
        </p:txBody>
      </p:sp>
      <p:cxnSp>
        <p:nvCxnSpPr>
          <p:cNvPr id="22" name="直線矢印コネクタ 21">
            <a:extLst>
              <a:ext uri="{FF2B5EF4-FFF2-40B4-BE49-F238E27FC236}">
                <a16:creationId xmlns:a16="http://schemas.microsoft.com/office/drawing/2014/main" id="{2C4680E4-FF70-49FA-94C9-F050C521CEDF}"/>
              </a:ext>
            </a:extLst>
          </p:cNvPr>
          <p:cNvCxnSpPr>
            <a:cxnSpLocks/>
          </p:cNvCxnSpPr>
          <p:nvPr/>
        </p:nvCxnSpPr>
        <p:spPr>
          <a:xfrm flipV="1">
            <a:off x="4777068" y="3612271"/>
            <a:ext cx="0" cy="88326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 name="直線矢印コネクタ 22">
            <a:extLst>
              <a:ext uri="{FF2B5EF4-FFF2-40B4-BE49-F238E27FC236}">
                <a16:creationId xmlns:a16="http://schemas.microsoft.com/office/drawing/2014/main" id="{A9C89FBF-ABF5-47EE-B15D-6415D5E74328}"/>
              </a:ext>
            </a:extLst>
          </p:cNvPr>
          <p:cNvCxnSpPr>
            <a:cxnSpLocks/>
          </p:cNvCxnSpPr>
          <p:nvPr/>
        </p:nvCxnSpPr>
        <p:spPr>
          <a:xfrm>
            <a:off x="4363783" y="3631435"/>
            <a:ext cx="0" cy="86409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8" name="テキスト ボックス 27">
            <a:extLst>
              <a:ext uri="{FF2B5EF4-FFF2-40B4-BE49-F238E27FC236}">
                <a16:creationId xmlns:a16="http://schemas.microsoft.com/office/drawing/2014/main" id="{8FE2D55B-D096-44A9-9CFD-E0B1BE225695}"/>
              </a:ext>
            </a:extLst>
          </p:cNvPr>
          <p:cNvSpPr txBox="1"/>
          <p:nvPr/>
        </p:nvSpPr>
        <p:spPr>
          <a:xfrm>
            <a:off x="2468269" y="52566"/>
            <a:ext cx="3183852" cy="369332"/>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altLang="ja-JP" sz="1800" dirty="0">
                <a:solidFill>
                  <a:schemeClr val="tx1"/>
                </a:solidFill>
                <a:latin typeface="BIZ UDPゴシック" panose="020B0400000000000000" pitchFamily="50" charset="-128"/>
                <a:ea typeface="BIZ UDPゴシック" panose="020B0400000000000000" pitchFamily="50" charset="-128"/>
              </a:rPr>
              <a:t>※</a:t>
            </a:r>
            <a:r>
              <a:rPr lang="ja-JP" altLang="en-US" sz="1800" dirty="0">
                <a:solidFill>
                  <a:schemeClr val="tx1"/>
                </a:solidFill>
                <a:latin typeface="BIZ UDPゴシック" panose="020B0400000000000000" pitchFamily="50" charset="-128"/>
                <a:ea typeface="BIZ UDPゴシック" panose="020B0400000000000000" pitchFamily="50" charset="-128"/>
              </a:rPr>
              <a:t>オンサイト</a:t>
            </a:r>
            <a:r>
              <a:rPr lang="en-US" altLang="ja-JP" sz="1800" dirty="0">
                <a:solidFill>
                  <a:schemeClr val="tx1"/>
                </a:solidFill>
                <a:latin typeface="BIZ UDPゴシック" panose="020B0400000000000000" pitchFamily="50" charset="-128"/>
                <a:ea typeface="BIZ UDPゴシック" panose="020B0400000000000000" pitchFamily="50" charset="-128"/>
              </a:rPr>
              <a:t>PPA</a:t>
            </a:r>
            <a:r>
              <a:rPr lang="ja-JP" altLang="en-US" sz="1800" dirty="0">
                <a:solidFill>
                  <a:schemeClr val="tx1"/>
                </a:solidFill>
                <a:latin typeface="BIZ UDPゴシック" panose="020B0400000000000000" pitchFamily="50" charset="-128"/>
                <a:ea typeface="BIZ UDPゴシック" panose="020B0400000000000000" pitchFamily="50" charset="-128"/>
              </a:rPr>
              <a:t>モデルの例</a:t>
            </a:r>
            <a:endParaRPr kumimoji="1" lang="ja-JP" altLang="en-US" sz="1800" dirty="0">
              <a:solidFill>
                <a:schemeClr val="tx1"/>
              </a:solidFill>
              <a:latin typeface="BIZ UDPゴシック" panose="020B0400000000000000" pitchFamily="50" charset="-128"/>
              <a:ea typeface="BIZ UDPゴシック" panose="020B0400000000000000" pitchFamily="50" charset="-128"/>
            </a:endParaRPr>
          </a:p>
        </p:txBody>
      </p:sp>
      <p:grpSp>
        <p:nvGrpSpPr>
          <p:cNvPr id="13" name="グループ化 12"/>
          <p:cNvGrpSpPr/>
          <p:nvPr/>
        </p:nvGrpSpPr>
        <p:grpSpPr>
          <a:xfrm>
            <a:off x="6079610" y="1000078"/>
            <a:ext cx="897922" cy="2031364"/>
            <a:chOff x="7092280" y="1899992"/>
            <a:chExt cx="648072" cy="1889048"/>
          </a:xfrm>
        </p:grpSpPr>
        <p:cxnSp>
          <p:nvCxnSpPr>
            <p:cNvPr id="6" name="直線矢印コネクタ 5"/>
            <p:cNvCxnSpPr/>
            <p:nvPr/>
          </p:nvCxnSpPr>
          <p:spPr>
            <a:xfrm flipH="1">
              <a:off x="7092280" y="1899992"/>
              <a:ext cx="648072"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0" name="直線コネクタ 9"/>
            <p:cNvCxnSpPr/>
            <p:nvPr/>
          </p:nvCxnSpPr>
          <p:spPr>
            <a:xfrm>
              <a:off x="7740352" y="1899992"/>
              <a:ext cx="0" cy="1889048"/>
            </a:xfrm>
            <a:prstGeom prst="line">
              <a:avLst/>
            </a:prstGeom>
          </p:spPr>
          <p:style>
            <a:lnRef idx="1">
              <a:schemeClr val="dk1"/>
            </a:lnRef>
            <a:fillRef idx="0">
              <a:schemeClr val="dk1"/>
            </a:fillRef>
            <a:effectRef idx="0">
              <a:schemeClr val="dk1"/>
            </a:effectRef>
            <a:fontRef idx="minor">
              <a:schemeClr val="tx1"/>
            </a:fontRef>
          </p:style>
        </p:cxnSp>
        <p:cxnSp>
          <p:nvCxnSpPr>
            <p:cNvPr id="12" name="直線コネクタ 11"/>
            <p:cNvCxnSpPr/>
            <p:nvPr/>
          </p:nvCxnSpPr>
          <p:spPr>
            <a:xfrm flipH="1">
              <a:off x="7164288" y="3789040"/>
              <a:ext cx="576064" cy="0"/>
            </a:xfrm>
            <a:prstGeom prst="line">
              <a:avLst/>
            </a:prstGeom>
          </p:spPr>
          <p:style>
            <a:lnRef idx="1">
              <a:schemeClr val="dk1"/>
            </a:lnRef>
            <a:fillRef idx="0">
              <a:schemeClr val="dk1"/>
            </a:fillRef>
            <a:effectRef idx="0">
              <a:schemeClr val="dk1"/>
            </a:effectRef>
            <a:fontRef idx="minor">
              <a:schemeClr val="tx1"/>
            </a:fontRef>
          </p:style>
        </p:cxnSp>
      </p:grpSp>
      <p:sp>
        <p:nvSpPr>
          <p:cNvPr id="26" name="テキスト ボックス 25">
            <a:extLst>
              <a:ext uri="{FF2B5EF4-FFF2-40B4-BE49-F238E27FC236}">
                <a16:creationId xmlns:a16="http://schemas.microsoft.com/office/drawing/2014/main" id="{F989AD8C-9314-452F-BC4B-29FC258670A4}"/>
              </a:ext>
            </a:extLst>
          </p:cNvPr>
          <p:cNvSpPr txBox="1"/>
          <p:nvPr/>
        </p:nvSpPr>
        <p:spPr>
          <a:xfrm>
            <a:off x="6799032" y="1825660"/>
            <a:ext cx="1877424" cy="523220"/>
          </a:xfrm>
          <a:prstGeom prst="rect">
            <a:avLst/>
          </a:prstGeom>
          <a:noFill/>
        </p:spPr>
        <p:txBody>
          <a:bodyPr wrap="square" rtlCol="0">
            <a:spAutoFit/>
          </a:bodyPr>
          <a:lstStyle/>
          <a:p>
            <a:pPr algn="ctr"/>
            <a:r>
              <a:rPr lang="ja-JP" altLang="en-US" sz="1400" dirty="0">
                <a:latin typeface="BIZ UDPゴシック" panose="020B0400000000000000" pitchFamily="50" charset="-128"/>
                <a:ea typeface="BIZ UDPゴシック" panose="020B0400000000000000" pitchFamily="50" charset="-128"/>
              </a:rPr>
              <a:t>設備譲渡</a:t>
            </a:r>
            <a:endParaRPr lang="en-US" altLang="ja-JP" sz="1400" dirty="0">
              <a:latin typeface="BIZ UDPゴシック" panose="020B0400000000000000" pitchFamily="50" charset="-128"/>
              <a:ea typeface="BIZ UDPゴシック" panose="020B0400000000000000" pitchFamily="50" charset="-128"/>
            </a:endParaRPr>
          </a:p>
          <a:p>
            <a:r>
              <a:rPr lang="ja-JP" altLang="en-US" sz="1400" dirty="0">
                <a:latin typeface="BIZ UDPゴシック" panose="020B0400000000000000" pitchFamily="50" charset="-128"/>
                <a:ea typeface="BIZ UDPゴシック" panose="020B0400000000000000" pitchFamily="50" charset="-128"/>
              </a:rPr>
              <a:t>（契約期間満了後）</a:t>
            </a:r>
            <a:endParaRPr lang="en-US" altLang="ja-JP" sz="1400" dirty="0">
              <a:latin typeface="BIZ UDPゴシック" panose="020B0400000000000000" pitchFamily="50" charset="-128"/>
              <a:ea typeface="BIZ UDPゴシック" panose="020B0400000000000000" pitchFamily="50" charset="-128"/>
            </a:endParaRPr>
          </a:p>
        </p:txBody>
      </p:sp>
      <p:sp>
        <p:nvSpPr>
          <p:cNvPr id="7" name="角丸四角形 6"/>
          <p:cNvSpPr/>
          <p:nvPr/>
        </p:nvSpPr>
        <p:spPr>
          <a:xfrm>
            <a:off x="2915821" y="2477134"/>
            <a:ext cx="3324114" cy="1154299"/>
          </a:xfrm>
          <a:prstGeom prst="roundRect">
            <a:avLst/>
          </a:prstGeom>
          <a:noFill/>
          <a:ln w="381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n w="57150">
                <a:solidFill>
                  <a:schemeClr val="tx1"/>
                </a:solidFill>
              </a:ln>
              <a:latin typeface="BIZ UDPゴシック" panose="020B0400000000000000" pitchFamily="50" charset="-128"/>
              <a:ea typeface="BIZ UDPゴシック" panose="020B0400000000000000" pitchFamily="50" charset="-128"/>
            </a:endParaRPr>
          </a:p>
        </p:txBody>
      </p:sp>
      <p:sp>
        <p:nvSpPr>
          <p:cNvPr id="21" name="テキスト ボックス 20">
            <a:extLst>
              <a:ext uri="{FF2B5EF4-FFF2-40B4-BE49-F238E27FC236}">
                <a16:creationId xmlns:a16="http://schemas.microsoft.com/office/drawing/2014/main" id="{1FC9AC10-BB69-4606-9B25-EF1B3AB383F2}"/>
              </a:ext>
            </a:extLst>
          </p:cNvPr>
          <p:cNvSpPr txBox="1"/>
          <p:nvPr/>
        </p:nvSpPr>
        <p:spPr>
          <a:xfrm>
            <a:off x="323528" y="548680"/>
            <a:ext cx="561372" cy="369332"/>
          </a:xfrm>
          <a:prstGeom prst="rect">
            <a:avLst/>
          </a:prstGeom>
          <a:solidFill>
            <a:srgbClr val="FF0000"/>
          </a:solidFill>
        </p:spPr>
        <p:txBody>
          <a:bodyPr wrap="none" rtlCol="0">
            <a:spAutoFit/>
          </a:bodyPr>
          <a:lstStyle/>
          <a:p>
            <a:r>
              <a:rPr kumimoji="1" lang="en-US" altLang="ja-JP" dirty="0">
                <a:latin typeface="BIZ UDPゴシック" panose="020B0400000000000000" pitchFamily="50" charset="-128"/>
                <a:ea typeface="BIZ UDPゴシック" panose="020B0400000000000000" pitchFamily="50" charset="-128"/>
              </a:rPr>
              <a:t>1</a:t>
            </a:r>
            <a:r>
              <a:rPr kumimoji="1" lang="ja-JP" altLang="en-US" dirty="0">
                <a:latin typeface="BIZ UDPゴシック" panose="020B0400000000000000" pitchFamily="50" charset="-128"/>
                <a:ea typeface="BIZ UDPゴシック" panose="020B0400000000000000" pitchFamily="50" charset="-128"/>
              </a:rPr>
              <a:t>号</a:t>
            </a:r>
          </a:p>
        </p:txBody>
      </p:sp>
      <p:sp>
        <p:nvSpPr>
          <p:cNvPr id="27" name="角丸四角形 6">
            <a:extLst>
              <a:ext uri="{FF2B5EF4-FFF2-40B4-BE49-F238E27FC236}">
                <a16:creationId xmlns:a16="http://schemas.microsoft.com/office/drawing/2014/main" id="{6FBA83B8-EBDE-49AA-88E4-B3292C8F7B10}"/>
              </a:ext>
            </a:extLst>
          </p:cNvPr>
          <p:cNvSpPr/>
          <p:nvPr/>
        </p:nvSpPr>
        <p:spPr>
          <a:xfrm>
            <a:off x="3059831" y="538076"/>
            <a:ext cx="3019775" cy="1076444"/>
          </a:xfrm>
          <a:prstGeom prst="roundRect">
            <a:avLst/>
          </a:prstGeom>
          <a:noFill/>
          <a:ln w="381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n w="57150">
                <a:solidFill>
                  <a:schemeClr val="tx1"/>
                </a:solidFill>
              </a:ln>
              <a:latin typeface="BIZ UDPゴシック" panose="020B0400000000000000" pitchFamily="50" charset="-128"/>
              <a:ea typeface="BIZ UDPゴシック" panose="020B0400000000000000" pitchFamily="50" charset="-128"/>
            </a:endParaRPr>
          </a:p>
        </p:txBody>
      </p:sp>
      <p:sp>
        <p:nvSpPr>
          <p:cNvPr id="30" name="テキスト ボックス 29">
            <a:extLst>
              <a:ext uri="{FF2B5EF4-FFF2-40B4-BE49-F238E27FC236}">
                <a16:creationId xmlns:a16="http://schemas.microsoft.com/office/drawing/2014/main" id="{34DA08B2-9B43-4F5B-A829-5FF781C5CA4E}"/>
              </a:ext>
            </a:extLst>
          </p:cNvPr>
          <p:cNvSpPr txBox="1"/>
          <p:nvPr/>
        </p:nvSpPr>
        <p:spPr>
          <a:xfrm>
            <a:off x="6079607" y="4623088"/>
            <a:ext cx="2740866" cy="1169551"/>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marL="285750" indent="-285750">
              <a:buFont typeface="Wingdings" panose="05000000000000000000" pitchFamily="2" charset="2"/>
              <a:buChar char="Ø"/>
            </a:pPr>
            <a:r>
              <a:rPr lang="ja-JP" altLang="en-US" sz="1400" dirty="0">
                <a:latin typeface="BIZ UDPゴシック" panose="020B0400000000000000" pitchFamily="50" charset="-128"/>
                <a:ea typeface="BIZ UDPゴシック" panose="020B0400000000000000" pitchFamily="50" charset="-128"/>
              </a:rPr>
              <a:t> </a:t>
            </a:r>
            <a:r>
              <a:rPr lang="ja-JP" altLang="en-US" sz="1400" dirty="0">
                <a:solidFill>
                  <a:srgbClr val="FF0000"/>
                </a:solidFill>
                <a:latin typeface="BIZ UDPゴシック" panose="020B0400000000000000" pitchFamily="50" charset="-128"/>
                <a:ea typeface="BIZ UDPゴシック" panose="020B0400000000000000" pitchFamily="50" charset="-128"/>
              </a:rPr>
              <a:t>共同申請者</a:t>
            </a:r>
            <a:r>
              <a:rPr lang="ja-JP" altLang="en-US" sz="1400" dirty="0">
                <a:latin typeface="BIZ UDPゴシック" panose="020B0400000000000000" pitchFamily="50" charset="-128"/>
                <a:ea typeface="BIZ UDPゴシック" panose="020B0400000000000000" pitchFamily="50" charset="-128"/>
              </a:rPr>
              <a:t>がいないので、</a:t>
            </a:r>
            <a:r>
              <a:rPr lang="en-US" altLang="ja-JP" sz="1400" dirty="0">
                <a:latin typeface="BIZ UDPゴシック" panose="020B0400000000000000" pitchFamily="50" charset="-128"/>
                <a:ea typeface="BIZ UDPゴシック" panose="020B0400000000000000" pitchFamily="50" charset="-128"/>
              </a:rPr>
              <a:t>1</a:t>
            </a:r>
            <a:r>
              <a:rPr lang="ja-JP" altLang="en-US" sz="1400" dirty="0">
                <a:latin typeface="BIZ UDPゴシック" panose="020B0400000000000000" pitchFamily="50" charset="-128"/>
                <a:ea typeface="BIZ UDPゴシック" panose="020B0400000000000000" pitchFamily="50" charset="-128"/>
              </a:rPr>
              <a:t>号となります。</a:t>
            </a:r>
            <a:endParaRPr kumimoji="1" lang="en-US" altLang="ja-JP" sz="1400" dirty="0">
              <a:latin typeface="BIZ UDPゴシック" panose="020B0400000000000000" pitchFamily="50" charset="-128"/>
              <a:ea typeface="BIZ UDPゴシック" panose="020B0400000000000000" pitchFamily="50" charset="-128"/>
            </a:endParaRPr>
          </a:p>
          <a:p>
            <a:pPr marL="285750" indent="-285750">
              <a:buFont typeface="Wingdings" panose="05000000000000000000" pitchFamily="2" charset="2"/>
              <a:buChar char="Ø"/>
            </a:pPr>
            <a:r>
              <a:rPr kumimoji="1" lang="ja-JP" altLang="en-US" sz="1400" dirty="0">
                <a:latin typeface="BIZ UDPゴシック" panose="020B0400000000000000" pitchFamily="50" charset="-128"/>
                <a:ea typeface="BIZ UDPゴシック" panose="020B0400000000000000" pitchFamily="50" charset="-128"/>
              </a:rPr>
              <a:t>設備の所有者が</a:t>
            </a:r>
            <a:r>
              <a:rPr kumimoji="1" lang="ja-JP" altLang="en-US" sz="1400" dirty="0">
                <a:solidFill>
                  <a:srgbClr val="FF0000"/>
                </a:solidFill>
                <a:latin typeface="BIZ UDPゴシック" panose="020B0400000000000000" pitchFamily="50" charset="-128"/>
                <a:ea typeface="BIZ UDPゴシック" panose="020B0400000000000000" pitchFamily="50" charset="-128"/>
              </a:rPr>
              <a:t>代表申請者</a:t>
            </a:r>
            <a:r>
              <a:rPr kumimoji="1" lang="ja-JP" altLang="en-US" sz="1400" dirty="0">
                <a:latin typeface="BIZ UDPゴシック" panose="020B0400000000000000" pitchFamily="50" charset="-128"/>
                <a:ea typeface="BIZ UDPゴシック" panose="020B0400000000000000" pitchFamily="50" charset="-128"/>
              </a:rPr>
              <a:t>となり、補助金は</a:t>
            </a:r>
            <a:r>
              <a:rPr kumimoji="1" lang="ja-JP" altLang="en-US" sz="1400" dirty="0">
                <a:solidFill>
                  <a:srgbClr val="FF0000"/>
                </a:solidFill>
                <a:latin typeface="BIZ UDPゴシック" panose="020B0400000000000000" pitchFamily="50" charset="-128"/>
                <a:ea typeface="BIZ UDPゴシック" panose="020B0400000000000000" pitchFamily="50" charset="-128"/>
              </a:rPr>
              <a:t>代表申請者</a:t>
            </a:r>
            <a:r>
              <a:rPr kumimoji="1" lang="ja-JP" altLang="en-US" sz="1400" dirty="0">
                <a:latin typeface="BIZ UDPゴシック" panose="020B0400000000000000" pitchFamily="50" charset="-128"/>
                <a:ea typeface="BIZ UDPゴシック" panose="020B0400000000000000" pitchFamily="50" charset="-128"/>
              </a:rPr>
              <a:t>への交付となります。</a:t>
            </a:r>
            <a:endParaRPr kumimoji="1" lang="en-US" altLang="ja-JP" sz="1400" dirty="0">
              <a:latin typeface="BIZ UDPゴシック" panose="020B0400000000000000" pitchFamily="50" charset="-128"/>
              <a:ea typeface="BIZ UDPゴシック" panose="020B0400000000000000" pitchFamily="50" charset="-128"/>
            </a:endParaRPr>
          </a:p>
        </p:txBody>
      </p:sp>
      <p:sp>
        <p:nvSpPr>
          <p:cNvPr id="29" name="正方形/長方形 28">
            <a:extLst>
              <a:ext uri="{FF2B5EF4-FFF2-40B4-BE49-F238E27FC236}">
                <a16:creationId xmlns:a16="http://schemas.microsoft.com/office/drawing/2014/main" id="{8DD9C123-8659-4DCC-A7DA-01E0B8ED2908}"/>
              </a:ext>
            </a:extLst>
          </p:cNvPr>
          <p:cNvSpPr/>
          <p:nvPr/>
        </p:nvSpPr>
        <p:spPr>
          <a:xfrm>
            <a:off x="3707904" y="4501893"/>
            <a:ext cx="1893380" cy="88326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dirty="0">
                <a:solidFill>
                  <a:schemeClr val="bg1"/>
                </a:solidFill>
                <a:latin typeface="BIZ UDPゴシック" panose="020B0400000000000000" pitchFamily="50" charset="-128"/>
                <a:ea typeface="BIZ UDPゴシック" panose="020B0400000000000000" pitchFamily="50" charset="-128"/>
              </a:rPr>
              <a:t>◎◎</a:t>
            </a:r>
            <a:r>
              <a:rPr lang="ja-JP" altLang="en-US" sz="1600" dirty="0">
                <a:latin typeface="BIZ UDPゴシック" panose="020B0400000000000000" pitchFamily="50" charset="-128"/>
                <a:ea typeface="BIZ UDPゴシック" panose="020B0400000000000000" pitchFamily="50" charset="-128"/>
              </a:rPr>
              <a:t>株式会社</a:t>
            </a:r>
            <a:br>
              <a:rPr lang="en-US" altLang="ja-JP" sz="1600" dirty="0">
                <a:solidFill>
                  <a:prstClr val="white"/>
                </a:solidFill>
                <a:latin typeface="BIZ UDPゴシック" panose="020B0400000000000000" pitchFamily="50" charset="-128"/>
                <a:ea typeface="BIZ UDPゴシック" panose="020B0400000000000000" pitchFamily="50" charset="-128"/>
              </a:rPr>
            </a:br>
            <a:r>
              <a:rPr lang="en-US" altLang="ja-JP" sz="1600" dirty="0">
                <a:latin typeface="BIZ UDPゴシック" panose="020B0400000000000000" pitchFamily="50" charset="-128"/>
                <a:ea typeface="BIZ UDPゴシック" panose="020B0400000000000000" pitchFamily="50" charset="-128"/>
              </a:rPr>
              <a:t>【</a:t>
            </a:r>
            <a:r>
              <a:rPr lang="ja-JP" altLang="en-US" sz="1600" dirty="0">
                <a:latin typeface="BIZ UDPゴシック" panose="020B0400000000000000" pitchFamily="50" charset="-128"/>
                <a:ea typeface="BIZ UDPゴシック" panose="020B0400000000000000" pitchFamily="50" charset="-128"/>
              </a:rPr>
              <a:t>施工業者</a:t>
            </a:r>
            <a:r>
              <a:rPr kumimoji="1" lang="en-US" altLang="ja-JP" sz="1600" dirty="0">
                <a:latin typeface="BIZ UDPゴシック" panose="020B0400000000000000" pitchFamily="50" charset="-128"/>
                <a:ea typeface="BIZ UDPゴシック" panose="020B0400000000000000" pitchFamily="50" charset="-128"/>
              </a:rPr>
              <a:t>】</a:t>
            </a:r>
            <a:endParaRPr kumimoji="1" lang="ja-JP" altLang="en-US" sz="1600" dirty="0">
              <a:latin typeface="BIZ UDPゴシック" panose="020B0400000000000000" pitchFamily="50" charset="-128"/>
              <a:ea typeface="BIZ UDPゴシック" panose="020B0400000000000000" pitchFamily="50" charset="-128"/>
            </a:endParaRPr>
          </a:p>
        </p:txBody>
      </p:sp>
      <p:sp>
        <p:nvSpPr>
          <p:cNvPr id="2" name="テキスト ボックス 1">
            <a:extLst>
              <a:ext uri="{FF2B5EF4-FFF2-40B4-BE49-F238E27FC236}">
                <a16:creationId xmlns:a16="http://schemas.microsoft.com/office/drawing/2014/main" id="{AD18DE73-DF55-0466-D6E6-3F6F5A4EE3C0}"/>
              </a:ext>
            </a:extLst>
          </p:cNvPr>
          <p:cNvSpPr txBox="1"/>
          <p:nvPr/>
        </p:nvSpPr>
        <p:spPr>
          <a:xfrm>
            <a:off x="2699796" y="3906511"/>
            <a:ext cx="1709979" cy="307777"/>
          </a:xfrm>
          <a:prstGeom prst="rect">
            <a:avLst/>
          </a:prstGeom>
          <a:noFill/>
        </p:spPr>
        <p:txBody>
          <a:bodyPr wrap="square" rtlCol="0">
            <a:spAutoFit/>
          </a:bodyPr>
          <a:lstStyle/>
          <a:p>
            <a:r>
              <a:rPr lang="ja-JP" altLang="en-US" sz="1400" dirty="0">
                <a:latin typeface="BIZ UDPゴシック" panose="020B0400000000000000" pitchFamily="50" charset="-128"/>
                <a:ea typeface="BIZ UDPゴシック" panose="020B0400000000000000" pitchFamily="50" charset="-128"/>
              </a:rPr>
              <a:t>発注・検収・</a:t>
            </a:r>
            <a:r>
              <a:rPr kumimoji="1" lang="ja-JP" altLang="en-US" sz="1400" dirty="0">
                <a:latin typeface="BIZ UDPゴシック" panose="020B0400000000000000" pitchFamily="50" charset="-128"/>
                <a:ea typeface="BIZ UDPゴシック" panose="020B0400000000000000" pitchFamily="50" charset="-128"/>
              </a:rPr>
              <a:t>支払</a:t>
            </a:r>
          </a:p>
        </p:txBody>
      </p:sp>
      <p:sp>
        <p:nvSpPr>
          <p:cNvPr id="5" name="テキスト ボックス 4">
            <a:extLst>
              <a:ext uri="{FF2B5EF4-FFF2-40B4-BE49-F238E27FC236}">
                <a16:creationId xmlns:a16="http://schemas.microsoft.com/office/drawing/2014/main" id="{575778B7-5CDE-F3BB-0F7F-C78386D62917}"/>
              </a:ext>
            </a:extLst>
          </p:cNvPr>
          <p:cNvSpPr txBox="1"/>
          <p:nvPr/>
        </p:nvSpPr>
        <p:spPr>
          <a:xfrm>
            <a:off x="4812736" y="3823503"/>
            <a:ext cx="3431669" cy="523220"/>
          </a:xfrm>
          <a:prstGeom prst="rect">
            <a:avLst/>
          </a:prstGeom>
          <a:noFill/>
        </p:spPr>
        <p:txBody>
          <a:bodyPr wrap="square" rtlCol="0">
            <a:spAutoFit/>
          </a:bodyPr>
          <a:lstStyle/>
          <a:p>
            <a:r>
              <a:rPr lang="ja-JP" altLang="en-US" sz="1400" dirty="0">
                <a:latin typeface="BIZ UDPゴシック" panose="020B0400000000000000" pitchFamily="50" charset="-128"/>
                <a:ea typeface="BIZ UDPゴシック" panose="020B0400000000000000" pitchFamily="50" charset="-128"/>
              </a:rPr>
              <a:t>需要地に太陽光発電設備・定置用蓄電池を設置</a:t>
            </a:r>
            <a:endParaRPr lang="en-US" altLang="ja-JP" sz="1400" dirty="0">
              <a:latin typeface="BIZ UDPゴシック" panose="020B0400000000000000" pitchFamily="50" charset="-128"/>
              <a:ea typeface="BIZ UDPゴシック" panose="020B0400000000000000" pitchFamily="50" charset="-128"/>
            </a:endParaRPr>
          </a:p>
        </p:txBody>
      </p:sp>
      <p:sp>
        <p:nvSpPr>
          <p:cNvPr id="8" name="テキスト ボックス 7">
            <a:extLst>
              <a:ext uri="{FF2B5EF4-FFF2-40B4-BE49-F238E27FC236}">
                <a16:creationId xmlns:a16="http://schemas.microsoft.com/office/drawing/2014/main" id="{4EA75B71-EDAA-7668-1047-C9E9595024D0}"/>
              </a:ext>
            </a:extLst>
          </p:cNvPr>
          <p:cNvSpPr txBox="1"/>
          <p:nvPr/>
        </p:nvSpPr>
        <p:spPr>
          <a:xfrm>
            <a:off x="4829172" y="1792830"/>
            <a:ext cx="1932750" cy="523220"/>
          </a:xfrm>
          <a:prstGeom prst="rect">
            <a:avLst/>
          </a:prstGeom>
          <a:noFill/>
        </p:spPr>
        <p:txBody>
          <a:bodyPr wrap="square" rtlCol="0">
            <a:spAutoFit/>
          </a:bodyPr>
          <a:lstStyle/>
          <a:p>
            <a:r>
              <a:rPr lang="ja-JP" altLang="en-US" sz="1400" dirty="0">
                <a:latin typeface="BIZ UDPゴシック" panose="020B0400000000000000" pitchFamily="50" charset="-128"/>
                <a:ea typeface="BIZ UDPゴシック" panose="020B0400000000000000" pitchFamily="50" charset="-128"/>
              </a:rPr>
              <a:t>太陽光発電設備・</a:t>
            </a:r>
            <a:endParaRPr lang="en-US" altLang="ja-JP" sz="1400" dirty="0">
              <a:latin typeface="BIZ UDPゴシック" panose="020B0400000000000000" pitchFamily="50" charset="-128"/>
              <a:ea typeface="BIZ UDPゴシック" panose="020B0400000000000000" pitchFamily="50" charset="-128"/>
            </a:endParaRPr>
          </a:p>
          <a:p>
            <a:r>
              <a:rPr lang="ja-JP" altLang="en-US" sz="1400" dirty="0">
                <a:latin typeface="BIZ UDPゴシック" panose="020B0400000000000000" pitchFamily="50" charset="-128"/>
                <a:ea typeface="BIZ UDPゴシック" panose="020B0400000000000000" pitchFamily="50" charset="-128"/>
              </a:rPr>
              <a:t>定置用蓄電池の使用</a:t>
            </a:r>
            <a:endParaRPr lang="en-US" altLang="ja-JP" sz="1400"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955464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D5DD8C84-55C6-42A4-8B48-CEA429F225C7}"/>
              </a:ext>
            </a:extLst>
          </p:cNvPr>
          <p:cNvSpPr/>
          <p:nvPr/>
        </p:nvSpPr>
        <p:spPr>
          <a:xfrm>
            <a:off x="2127643" y="2845367"/>
            <a:ext cx="3119154" cy="11521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dirty="0">
                <a:latin typeface="BIZ UDPゴシック" panose="020B0400000000000000" pitchFamily="50" charset="-128"/>
                <a:ea typeface="BIZ UDPゴシック" panose="020B0400000000000000" pitchFamily="50" charset="-128"/>
              </a:rPr>
              <a:t>リース事業者：</a:t>
            </a:r>
            <a:r>
              <a:rPr lang="ja-JP" altLang="en-US" sz="1600" dirty="0">
                <a:solidFill>
                  <a:prstClr val="white"/>
                </a:solidFill>
                <a:latin typeface="BIZ UDPゴシック" panose="020B0400000000000000" pitchFamily="50" charset="-128"/>
                <a:ea typeface="BIZ UDPゴシック" panose="020B0400000000000000" pitchFamily="50" charset="-128"/>
              </a:rPr>
              <a:t>株式会社■■ 　</a:t>
            </a:r>
            <a:br>
              <a:rPr lang="en-US" altLang="ja-JP" sz="1600" dirty="0">
                <a:solidFill>
                  <a:prstClr val="white"/>
                </a:solidFill>
                <a:latin typeface="BIZ UDPゴシック" panose="020B0400000000000000" pitchFamily="50" charset="-128"/>
                <a:ea typeface="BIZ UDPゴシック" panose="020B0400000000000000" pitchFamily="50" charset="-128"/>
              </a:rPr>
            </a:br>
            <a:r>
              <a:rPr lang="en-US" altLang="ja-JP" sz="1600" dirty="0">
                <a:latin typeface="BIZ UDPゴシック" panose="020B0400000000000000" pitchFamily="50" charset="-128"/>
                <a:ea typeface="BIZ UDPゴシック" panose="020B0400000000000000" pitchFamily="50" charset="-128"/>
              </a:rPr>
              <a:t>【</a:t>
            </a:r>
            <a:r>
              <a:rPr lang="ja-JP" altLang="en-US" sz="1600" dirty="0">
                <a:latin typeface="BIZ UDPゴシック" panose="020B0400000000000000" pitchFamily="50" charset="-128"/>
                <a:ea typeface="BIZ UDPゴシック" panose="020B0400000000000000" pitchFamily="50" charset="-128"/>
              </a:rPr>
              <a:t>設備の所有者</a:t>
            </a:r>
            <a:r>
              <a:rPr kumimoji="1" lang="en-US" altLang="ja-JP" sz="1600" dirty="0">
                <a:latin typeface="BIZ UDPゴシック" panose="020B0400000000000000" pitchFamily="50" charset="-128"/>
                <a:ea typeface="BIZ UDPゴシック" panose="020B0400000000000000" pitchFamily="50" charset="-128"/>
              </a:rPr>
              <a:t>】</a:t>
            </a:r>
          </a:p>
          <a:p>
            <a:pPr algn="ctr"/>
            <a:r>
              <a:rPr kumimoji="1" lang="ja-JP" altLang="en-US" sz="1600" dirty="0">
                <a:solidFill>
                  <a:srgbClr val="FF0000"/>
                </a:solidFill>
                <a:latin typeface="BIZ UDPゴシック" panose="020B0400000000000000" pitchFamily="50" charset="-128"/>
                <a:ea typeface="BIZ UDPゴシック" panose="020B0400000000000000" pitchFamily="50" charset="-128"/>
              </a:rPr>
              <a:t>代表申請者（代表事業者）</a:t>
            </a:r>
          </a:p>
        </p:txBody>
      </p:sp>
      <p:sp>
        <p:nvSpPr>
          <p:cNvPr id="4" name="正方形/長方形 3">
            <a:extLst>
              <a:ext uri="{FF2B5EF4-FFF2-40B4-BE49-F238E27FC236}">
                <a16:creationId xmlns:a16="http://schemas.microsoft.com/office/drawing/2014/main" id="{C72F83C0-F179-409D-9068-876B5731D918}"/>
              </a:ext>
            </a:extLst>
          </p:cNvPr>
          <p:cNvSpPr/>
          <p:nvPr/>
        </p:nvSpPr>
        <p:spPr>
          <a:xfrm>
            <a:off x="2273897" y="710046"/>
            <a:ext cx="2650494" cy="95062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latin typeface="BIZ UDPゴシック" panose="020B0400000000000000" pitchFamily="50" charset="-128"/>
                <a:ea typeface="BIZ UDPゴシック" panose="020B0400000000000000" pitchFamily="50" charset="-128"/>
              </a:rPr>
              <a:t>株式会社</a:t>
            </a:r>
            <a:r>
              <a:rPr lang="ja-JP" altLang="en-US" sz="1600" dirty="0">
                <a:solidFill>
                  <a:schemeClr val="bg1"/>
                </a:solidFill>
                <a:latin typeface="BIZ UDPゴシック" panose="020B0400000000000000" pitchFamily="50" charset="-128"/>
                <a:ea typeface="BIZ UDPゴシック" panose="020B0400000000000000" pitchFamily="50" charset="-128"/>
              </a:rPr>
              <a:t>▲▲</a:t>
            </a:r>
            <a:endParaRPr kumimoji="1" lang="en-US" altLang="ja-JP" sz="1600" dirty="0">
              <a:latin typeface="BIZ UDPゴシック" panose="020B0400000000000000" pitchFamily="50" charset="-128"/>
              <a:ea typeface="BIZ UDPゴシック" panose="020B0400000000000000" pitchFamily="50" charset="-128"/>
            </a:endParaRPr>
          </a:p>
          <a:p>
            <a:pPr algn="ctr"/>
            <a:r>
              <a:rPr kumimoji="1" lang="en-US" altLang="ja-JP" sz="1600" dirty="0">
                <a:solidFill>
                  <a:schemeClr val="bg1"/>
                </a:solidFill>
                <a:latin typeface="BIZ UDPゴシック" panose="020B0400000000000000" pitchFamily="50" charset="-128"/>
                <a:ea typeface="BIZ UDPゴシック" panose="020B0400000000000000" pitchFamily="50" charset="-128"/>
              </a:rPr>
              <a:t>【</a:t>
            </a:r>
            <a:r>
              <a:rPr kumimoji="1" lang="ja-JP" altLang="en-US" sz="1600" dirty="0">
                <a:latin typeface="BIZ UDPゴシック" panose="020B0400000000000000" pitchFamily="50" charset="-128"/>
                <a:ea typeface="BIZ UDPゴシック" panose="020B0400000000000000" pitchFamily="50" charset="-128"/>
              </a:rPr>
              <a:t>施設の所有者／</a:t>
            </a:r>
            <a:r>
              <a:rPr kumimoji="1" lang="ja-JP" altLang="en-US" sz="1600" dirty="0">
                <a:solidFill>
                  <a:srgbClr val="002060"/>
                </a:solidFill>
                <a:latin typeface="BIZ UDPゴシック" panose="020B0400000000000000" pitchFamily="50" charset="-128"/>
                <a:ea typeface="BIZ UDPゴシック" panose="020B0400000000000000" pitchFamily="50" charset="-128"/>
              </a:rPr>
              <a:t>需要家</a:t>
            </a:r>
            <a:r>
              <a:rPr kumimoji="1" lang="en-US" altLang="ja-JP" sz="1600" dirty="0">
                <a:solidFill>
                  <a:schemeClr val="bg1"/>
                </a:solidFill>
                <a:latin typeface="BIZ UDPゴシック" panose="020B0400000000000000" pitchFamily="50" charset="-128"/>
                <a:ea typeface="BIZ UDPゴシック" panose="020B0400000000000000" pitchFamily="50" charset="-128"/>
              </a:rPr>
              <a:t>】</a:t>
            </a:r>
          </a:p>
          <a:p>
            <a:pPr algn="ctr"/>
            <a:r>
              <a:rPr kumimoji="1" lang="ja-JP" altLang="en-US" sz="1600" dirty="0">
                <a:solidFill>
                  <a:srgbClr val="002060"/>
                </a:solidFill>
                <a:latin typeface="BIZ UDPゴシック" panose="020B0400000000000000" pitchFamily="50" charset="-128"/>
                <a:ea typeface="BIZ UDPゴシック" panose="020B0400000000000000" pitchFamily="50" charset="-128"/>
              </a:rPr>
              <a:t>共同事業者</a:t>
            </a:r>
          </a:p>
        </p:txBody>
      </p:sp>
      <p:sp>
        <p:nvSpPr>
          <p:cNvPr id="16" name="正方形/長方形 15">
            <a:extLst>
              <a:ext uri="{FF2B5EF4-FFF2-40B4-BE49-F238E27FC236}">
                <a16:creationId xmlns:a16="http://schemas.microsoft.com/office/drawing/2014/main" id="{A53FD9F4-5AF4-466C-AF45-7B9F6D7AA660}"/>
              </a:ext>
            </a:extLst>
          </p:cNvPr>
          <p:cNvSpPr/>
          <p:nvPr/>
        </p:nvSpPr>
        <p:spPr>
          <a:xfrm>
            <a:off x="2744649" y="4976505"/>
            <a:ext cx="1893380" cy="88326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dirty="0">
                <a:solidFill>
                  <a:schemeClr val="bg1"/>
                </a:solidFill>
                <a:latin typeface="BIZ UDPゴシック" panose="020B0400000000000000" pitchFamily="50" charset="-128"/>
                <a:ea typeface="BIZ UDPゴシック" panose="020B0400000000000000" pitchFamily="50" charset="-128"/>
              </a:rPr>
              <a:t>◎◎</a:t>
            </a:r>
            <a:r>
              <a:rPr lang="ja-JP" altLang="en-US" sz="1600" dirty="0">
                <a:latin typeface="BIZ UDPゴシック" panose="020B0400000000000000" pitchFamily="50" charset="-128"/>
                <a:ea typeface="BIZ UDPゴシック" panose="020B0400000000000000" pitchFamily="50" charset="-128"/>
              </a:rPr>
              <a:t>株式会社</a:t>
            </a:r>
            <a:br>
              <a:rPr lang="en-US" altLang="ja-JP" sz="1600" dirty="0">
                <a:solidFill>
                  <a:prstClr val="white"/>
                </a:solidFill>
                <a:latin typeface="BIZ UDPゴシック" panose="020B0400000000000000" pitchFamily="50" charset="-128"/>
                <a:ea typeface="BIZ UDPゴシック" panose="020B0400000000000000" pitchFamily="50" charset="-128"/>
              </a:rPr>
            </a:br>
            <a:r>
              <a:rPr lang="en-US" altLang="ja-JP" sz="1600" dirty="0">
                <a:latin typeface="BIZ UDPゴシック" panose="020B0400000000000000" pitchFamily="50" charset="-128"/>
                <a:ea typeface="BIZ UDPゴシック" panose="020B0400000000000000" pitchFamily="50" charset="-128"/>
              </a:rPr>
              <a:t>【</a:t>
            </a:r>
            <a:r>
              <a:rPr lang="ja-JP" altLang="en-US" sz="1600" dirty="0">
                <a:latin typeface="BIZ UDPゴシック" panose="020B0400000000000000" pitchFamily="50" charset="-128"/>
                <a:ea typeface="BIZ UDPゴシック" panose="020B0400000000000000" pitchFamily="50" charset="-128"/>
              </a:rPr>
              <a:t>施工業者</a:t>
            </a:r>
            <a:r>
              <a:rPr kumimoji="1" lang="en-US" altLang="ja-JP" sz="1600" dirty="0">
                <a:latin typeface="BIZ UDPゴシック" panose="020B0400000000000000" pitchFamily="50" charset="-128"/>
                <a:ea typeface="BIZ UDPゴシック" panose="020B0400000000000000" pitchFamily="50" charset="-128"/>
              </a:rPr>
              <a:t>】</a:t>
            </a:r>
            <a:endParaRPr kumimoji="1" lang="ja-JP" altLang="en-US" sz="1600" dirty="0">
              <a:latin typeface="BIZ UDPゴシック" panose="020B0400000000000000" pitchFamily="50" charset="-128"/>
              <a:ea typeface="BIZ UDPゴシック" panose="020B0400000000000000" pitchFamily="50" charset="-128"/>
            </a:endParaRPr>
          </a:p>
        </p:txBody>
      </p:sp>
      <p:cxnSp>
        <p:nvCxnSpPr>
          <p:cNvPr id="17" name="直線矢印コネクタ 16">
            <a:extLst>
              <a:ext uri="{FF2B5EF4-FFF2-40B4-BE49-F238E27FC236}">
                <a16:creationId xmlns:a16="http://schemas.microsoft.com/office/drawing/2014/main" id="{31F86A75-0D35-4118-9466-958583A0DC0E}"/>
              </a:ext>
            </a:extLst>
          </p:cNvPr>
          <p:cNvCxnSpPr>
            <a:cxnSpLocks/>
          </p:cNvCxnSpPr>
          <p:nvPr/>
        </p:nvCxnSpPr>
        <p:spPr>
          <a:xfrm flipH="1" flipV="1">
            <a:off x="5221212" y="1359152"/>
            <a:ext cx="1883595" cy="113819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 name="直線矢印コネクタ 17">
            <a:extLst>
              <a:ext uri="{FF2B5EF4-FFF2-40B4-BE49-F238E27FC236}">
                <a16:creationId xmlns:a16="http://schemas.microsoft.com/office/drawing/2014/main" id="{7AA7026E-86B8-4510-B5D8-7D43A985F9F7}"/>
              </a:ext>
            </a:extLst>
          </p:cNvPr>
          <p:cNvCxnSpPr>
            <a:cxnSpLocks/>
          </p:cNvCxnSpPr>
          <p:nvPr/>
        </p:nvCxnSpPr>
        <p:spPr>
          <a:xfrm>
            <a:off x="3336272" y="1793714"/>
            <a:ext cx="0" cy="93600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9" name="テキスト ボックス 18">
            <a:extLst>
              <a:ext uri="{FF2B5EF4-FFF2-40B4-BE49-F238E27FC236}">
                <a16:creationId xmlns:a16="http://schemas.microsoft.com/office/drawing/2014/main" id="{4664C85B-C292-4CF5-ADC7-476B38FB10DC}"/>
              </a:ext>
            </a:extLst>
          </p:cNvPr>
          <p:cNvSpPr txBox="1"/>
          <p:nvPr/>
        </p:nvSpPr>
        <p:spPr>
          <a:xfrm>
            <a:off x="1764626" y="2136240"/>
            <a:ext cx="1676078" cy="307777"/>
          </a:xfrm>
          <a:prstGeom prst="rect">
            <a:avLst/>
          </a:prstGeom>
          <a:noFill/>
        </p:spPr>
        <p:txBody>
          <a:bodyPr wrap="square" rtlCol="0">
            <a:spAutoFit/>
          </a:bodyPr>
          <a:lstStyle/>
          <a:p>
            <a:r>
              <a:rPr lang="ja-JP" altLang="en-US" sz="1400" dirty="0">
                <a:latin typeface="BIZ UDPゴシック" panose="020B0400000000000000" pitchFamily="50" charset="-128"/>
                <a:ea typeface="BIZ UDPゴシック" panose="020B0400000000000000" pitchFamily="50" charset="-128"/>
              </a:rPr>
              <a:t>リース料金の</a:t>
            </a:r>
            <a:r>
              <a:rPr kumimoji="1" lang="ja-JP" altLang="en-US" sz="1400" dirty="0">
                <a:latin typeface="BIZ UDPゴシック" panose="020B0400000000000000" pitchFamily="50" charset="-128"/>
                <a:ea typeface="BIZ UDPゴシック" panose="020B0400000000000000" pitchFamily="50" charset="-128"/>
              </a:rPr>
              <a:t>支払</a:t>
            </a:r>
          </a:p>
        </p:txBody>
      </p:sp>
      <p:cxnSp>
        <p:nvCxnSpPr>
          <p:cNvPr id="22" name="直線矢印コネクタ 21">
            <a:extLst>
              <a:ext uri="{FF2B5EF4-FFF2-40B4-BE49-F238E27FC236}">
                <a16:creationId xmlns:a16="http://schemas.microsoft.com/office/drawing/2014/main" id="{2C4680E4-FF70-49FA-94C9-F050C521CEDF}"/>
              </a:ext>
            </a:extLst>
          </p:cNvPr>
          <p:cNvCxnSpPr>
            <a:cxnSpLocks/>
          </p:cNvCxnSpPr>
          <p:nvPr/>
        </p:nvCxnSpPr>
        <p:spPr>
          <a:xfrm flipV="1">
            <a:off x="3776224" y="4054952"/>
            <a:ext cx="0" cy="88326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 name="直線矢印コネクタ 22">
            <a:extLst>
              <a:ext uri="{FF2B5EF4-FFF2-40B4-BE49-F238E27FC236}">
                <a16:creationId xmlns:a16="http://schemas.microsoft.com/office/drawing/2014/main" id="{A9C89FBF-ABF5-47EE-B15D-6415D5E74328}"/>
              </a:ext>
            </a:extLst>
          </p:cNvPr>
          <p:cNvCxnSpPr>
            <a:cxnSpLocks/>
          </p:cNvCxnSpPr>
          <p:nvPr/>
        </p:nvCxnSpPr>
        <p:spPr>
          <a:xfrm>
            <a:off x="3334640" y="4054952"/>
            <a:ext cx="0" cy="86409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5" name="テキスト ボックス 24">
            <a:extLst>
              <a:ext uri="{FF2B5EF4-FFF2-40B4-BE49-F238E27FC236}">
                <a16:creationId xmlns:a16="http://schemas.microsoft.com/office/drawing/2014/main" id="{9274D1A9-143A-4A6A-87F7-536512DAAEAD}"/>
              </a:ext>
            </a:extLst>
          </p:cNvPr>
          <p:cNvSpPr txBox="1"/>
          <p:nvPr/>
        </p:nvSpPr>
        <p:spPr>
          <a:xfrm>
            <a:off x="3776224" y="4149080"/>
            <a:ext cx="1893379" cy="738664"/>
          </a:xfrm>
          <a:prstGeom prst="rect">
            <a:avLst/>
          </a:prstGeom>
          <a:noFill/>
        </p:spPr>
        <p:txBody>
          <a:bodyPr wrap="square" rtlCol="0">
            <a:spAutoFit/>
          </a:bodyPr>
          <a:lstStyle/>
          <a:p>
            <a:r>
              <a:rPr lang="ja-JP" altLang="en-US" sz="1400" dirty="0">
                <a:latin typeface="BIZ UDPゴシック" panose="020B0400000000000000" pitchFamily="50" charset="-128"/>
                <a:ea typeface="BIZ UDPゴシック" panose="020B0400000000000000" pitchFamily="50" charset="-128"/>
              </a:rPr>
              <a:t>需要地に太陽光発電設備・定置用蓄電池を設置</a:t>
            </a:r>
            <a:endParaRPr lang="en-US" altLang="ja-JP" sz="1400" dirty="0">
              <a:latin typeface="BIZ UDPゴシック" panose="020B0400000000000000" pitchFamily="50" charset="-128"/>
              <a:ea typeface="BIZ UDPゴシック" panose="020B0400000000000000" pitchFamily="50" charset="-128"/>
            </a:endParaRPr>
          </a:p>
        </p:txBody>
      </p:sp>
      <p:sp>
        <p:nvSpPr>
          <p:cNvPr id="28" name="テキスト ボックス 27">
            <a:extLst>
              <a:ext uri="{FF2B5EF4-FFF2-40B4-BE49-F238E27FC236}">
                <a16:creationId xmlns:a16="http://schemas.microsoft.com/office/drawing/2014/main" id="{D6D6337C-A413-4AC0-A10D-1CE8DC202DD9}"/>
              </a:ext>
            </a:extLst>
          </p:cNvPr>
          <p:cNvSpPr txBox="1"/>
          <p:nvPr/>
        </p:nvSpPr>
        <p:spPr>
          <a:xfrm>
            <a:off x="5595104" y="2073530"/>
            <a:ext cx="1074021" cy="307777"/>
          </a:xfrm>
          <a:prstGeom prst="rect">
            <a:avLst/>
          </a:prstGeom>
          <a:noFill/>
        </p:spPr>
        <p:txBody>
          <a:bodyPr wrap="square" rtlCol="0">
            <a:spAutoFit/>
          </a:bodyPr>
          <a:lstStyle/>
          <a:p>
            <a:r>
              <a:rPr lang="ja-JP" altLang="en-US" sz="1400" dirty="0">
                <a:latin typeface="BIZ UDPゴシック" panose="020B0400000000000000" pitchFamily="50" charset="-128"/>
                <a:ea typeface="BIZ UDPゴシック" panose="020B0400000000000000" pitchFamily="50" charset="-128"/>
              </a:rPr>
              <a:t>保守管理</a:t>
            </a:r>
            <a:endParaRPr lang="en-US" altLang="ja-JP" sz="1400" dirty="0">
              <a:latin typeface="BIZ UDPゴシック" panose="020B0400000000000000" pitchFamily="50" charset="-128"/>
              <a:ea typeface="BIZ UDPゴシック" panose="020B0400000000000000" pitchFamily="50" charset="-128"/>
            </a:endParaRPr>
          </a:p>
        </p:txBody>
      </p:sp>
      <p:sp>
        <p:nvSpPr>
          <p:cNvPr id="20" name="正方形/長方形 19">
            <a:extLst>
              <a:ext uri="{FF2B5EF4-FFF2-40B4-BE49-F238E27FC236}">
                <a16:creationId xmlns:a16="http://schemas.microsoft.com/office/drawing/2014/main" id="{2AE5D1C4-54A5-4B21-A8B8-DAE1A1441E15}"/>
              </a:ext>
            </a:extLst>
          </p:cNvPr>
          <p:cNvSpPr/>
          <p:nvPr/>
        </p:nvSpPr>
        <p:spPr>
          <a:xfrm>
            <a:off x="6739006" y="2610097"/>
            <a:ext cx="1765770" cy="9490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dirty="0">
                <a:solidFill>
                  <a:schemeClr val="bg1"/>
                </a:solidFill>
                <a:latin typeface="BIZ UDPゴシック" panose="020B0400000000000000" pitchFamily="50" charset="-128"/>
                <a:ea typeface="BIZ UDPゴシック" panose="020B0400000000000000" pitchFamily="50" charset="-128"/>
              </a:rPr>
              <a:t>◎◎</a:t>
            </a:r>
            <a:r>
              <a:rPr lang="ja-JP" altLang="en-US" sz="1600" dirty="0">
                <a:latin typeface="BIZ UDPゴシック" panose="020B0400000000000000" pitchFamily="50" charset="-128"/>
                <a:ea typeface="BIZ UDPゴシック" panose="020B0400000000000000" pitchFamily="50" charset="-128"/>
              </a:rPr>
              <a:t>株式会社</a:t>
            </a:r>
            <a:r>
              <a:rPr kumimoji="1" lang="en-US" altLang="ja-JP" sz="1600" dirty="0">
                <a:latin typeface="BIZ UDPゴシック" panose="020B0400000000000000" pitchFamily="50" charset="-128"/>
                <a:ea typeface="BIZ UDPゴシック" panose="020B0400000000000000" pitchFamily="50" charset="-128"/>
              </a:rPr>
              <a:t>【</a:t>
            </a:r>
            <a:r>
              <a:rPr kumimoji="1" lang="ja-JP" altLang="en-US" sz="1600" dirty="0">
                <a:latin typeface="BIZ UDPゴシック" panose="020B0400000000000000" pitchFamily="50" charset="-128"/>
                <a:ea typeface="BIZ UDPゴシック" panose="020B0400000000000000" pitchFamily="50" charset="-128"/>
              </a:rPr>
              <a:t>保守管理</a:t>
            </a:r>
            <a:r>
              <a:rPr kumimoji="1" lang="en-US" altLang="ja-JP" sz="1600" dirty="0">
                <a:latin typeface="BIZ UDPゴシック" panose="020B0400000000000000" pitchFamily="50" charset="-128"/>
                <a:ea typeface="BIZ UDPゴシック" panose="020B0400000000000000" pitchFamily="50" charset="-128"/>
              </a:rPr>
              <a:t>】</a:t>
            </a:r>
            <a:endParaRPr kumimoji="1" lang="ja-JP" altLang="en-US" sz="1600" dirty="0">
              <a:latin typeface="BIZ UDPゴシック" panose="020B0400000000000000" pitchFamily="50" charset="-128"/>
              <a:ea typeface="BIZ UDPゴシック" panose="020B0400000000000000" pitchFamily="50" charset="-128"/>
            </a:endParaRPr>
          </a:p>
        </p:txBody>
      </p:sp>
      <p:cxnSp>
        <p:nvCxnSpPr>
          <p:cNvPr id="30" name="直線矢印コネクタ 29">
            <a:extLst>
              <a:ext uri="{FF2B5EF4-FFF2-40B4-BE49-F238E27FC236}">
                <a16:creationId xmlns:a16="http://schemas.microsoft.com/office/drawing/2014/main" id="{55A0C516-D3A1-4B50-BCAB-D608E468AE60}"/>
              </a:ext>
            </a:extLst>
          </p:cNvPr>
          <p:cNvCxnSpPr>
            <a:cxnSpLocks/>
          </p:cNvCxnSpPr>
          <p:nvPr/>
        </p:nvCxnSpPr>
        <p:spPr>
          <a:xfrm>
            <a:off x="5289970" y="1083628"/>
            <a:ext cx="2133515" cy="131677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6" name="テキスト ボックス 25">
            <a:extLst>
              <a:ext uri="{FF2B5EF4-FFF2-40B4-BE49-F238E27FC236}">
                <a16:creationId xmlns:a16="http://schemas.microsoft.com/office/drawing/2014/main" id="{C1B58B6A-5B19-45F2-89CF-766F877DE3A8}"/>
              </a:ext>
            </a:extLst>
          </p:cNvPr>
          <p:cNvSpPr txBox="1"/>
          <p:nvPr/>
        </p:nvSpPr>
        <p:spPr>
          <a:xfrm>
            <a:off x="6163011" y="1282563"/>
            <a:ext cx="1649350" cy="307777"/>
          </a:xfrm>
          <a:prstGeom prst="rect">
            <a:avLst/>
          </a:prstGeom>
          <a:noFill/>
        </p:spPr>
        <p:txBody>
          <a:bodyPr wrap="square" rtlCol="0">
            <a:spAutoFit/>
          </a:bodyPr>
          <a:lstStyle/>
          <a:p>
            <a:r>
              <a:rPr lang="ja-JP" altLang="en-US" sz="1400" dirty="0">
                <a:latin typeface="BIZ UDPゴシック" panose="020B0400000000000000" pitchFamily="50" charset="-128"/>
                <a:ea typeface="BIZ UDPゴシック" panose="020B0400000000000000" pitchFamily="50" charset="-128"/>
              </a:rPr>
              <a:t>保守料金の支払</a:t>
            </a:r>
            <a:endParaRPr lang="en-US" altLang="ja-JP" sz="1400" dirty="0">
              <a:latin typeface="BIZ UDPゴシック" panose="020B0400000000000000" pitchFamily="50" charset="-128"/>
              <a:ea typeface="BIZ UDPゴシック" panose="020B0400000000000000" pitchFamily="50" charset="-128"/>
            </a:endParaRPr>
          </a:p>
        </p:txBody>
      </p:sp>
      <p:cxnSp>
        <p:nvCxnSpPr>
          <p:cNvPr id="27" name="直線矢印コネクタ 26">
            <a:extLst>
              <a:ext uri="{FF2B5EF4-FFF2-40B4-BE49-F238E27FC236}">
                <a16:creationId xmlns:a16="http://schemas.microsoft.com/office/drawing/2014/main" id="{300E59A3-990A-4669-92CA-32FFDCB54188}"/>
              </a:ext>
            </a:extLst>
          </p:cNvPr>
          <p:cNvCxnSpPr>
            <a:cxnSpLocks/>
          </p:cNvCxnSpPr>
          <p:nvPr/>
        </p:nvCxnSpPr>
        <p:spPr>
          <a:xfrm flipV="1">
            <a:off x="3707904" y="1825660"/>
            <a:ext cx="0" cy="88326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3" name="テキスト ボックス 32">
            <a:extLst>
              <a:ext uri="{FF2B5EF4-FFF2-40B4-BE49-F238E27FC236}">
                <a16:creationId xmlns:a16="http://schemas.microsoft.com/office/drawing/2014/main" id="{F3FF34AF-8AB7-496F-80E3-97EABB8A8C5F}"/>
              </a:ext>
            </a:extLst>
          </p:cNvPr>
          <p:cNvSpPr txBox="1"/>
          <p:nvPr/>
        </p:nvSpPr>
        <p:spPr>
          <a:xfrm>
            <a:off x="3708733" y="2028518"/>
            <a:ext cx="1893380" cy="523220"/>
          </a:xfrm>
          <a:prstGeom prst="rect">
            <a:avLst/>
          </a:prstGeom>
          <a:noFill/>
        </p:spPr>
        <p:txBody>
          <a:bodyPr wrap="square" rtlCol="0">
            <a:spAutoFit/>
          </a:bodyPr>
          <a:lstStyle/>
          <a:p>
            <a:r>
              <a:rPr lang="ja-JP" altLang="en-US" sz="1400" dirty="0">
                <a:latin typeface="BIZ UDPゴシック" panose="020B0400000000000000" pitchFamily="50" charset="-128"/>
                <a:ea typeface="BIZ UDPゴシック" panose="020B0400000000000000" pitchFamily="50" charset="-128"/>
              </a:rPr>
              <a:t>太陽光発電設備・</a:t>
            </a:r>
            <a:endParaRPr lang="en-US" altLang="ja-JP" sz="1400" dirty="0">
              <a:latin typeface="BIZ UDPゴシック" panose="020B0400000000000000" pitchFamily="50" charset="-128"/>
              <a:ea typeface="BIZ UDPゴシック" panose="020B0400000000000000" pitchFamily="50" charset="-128"/>
            </a:endParaRPr>
          </a:p>
          <a:p>
            <a:r>
              <a:rPr lang="ja-JP" altLang="en-US" sz="1400" dirty="0">
                <a:latin typeface="BIZ UDPゴシック" panose="020B0400000000000000" pitchFamily="50" charset="-128"/>
                <a:ea typeface="BIZ UDPゴシック" panose="020B0400000000000000" pitchFamily="50" charset="-128"/>
              </a:rPr>
              <a:t>定置用蓄電池の使用</a:t>
            </a:r>
            <a:endParaRPr lang="en-US" altLang="ja-JP" sz="1400" dirty="0">
              <a:latin typeface="BIZ UDPゴシック" panose="020B0400000000000000" pitchFamily="50" charset="-128"/>
              <a:ea typeface="BIZ UDPゴシック" panose="020B0400000000000000" pitchFamily="50" charset="-128"/>
            </a:endParaRPr>
          </a:p>
        </p:txBody>
      </p:sp>
      <p:sp>
        <p:nvSpPr>
          <p:cNvPr id="31" name="テキスト ボックス 30">
            <a:extLst>
              <a:ext uri="{FF2B5EF4-FFF2-40B4-BE49-F238E27FC236}">
                <a16:creationId xmlns:a16="http://schemas.microsoft.com/office/drawing/2014/main" id="{F989AD8C-9314-452F-BC4B-29FC258670A4}"/>
              </a:ext>
            </a:extLst>
          </p:cNvPr>
          <p:cNvSpPr txBox="1"/>
          <p:nvPr/>
        </p:nvSpPr>
        <p:spPr>
          <a:xfrm>
            <a:off x="289118" y="2105095"/>
            <a:ext cx="1731997" cy="461665"/>
          </a:xfrm>
          <a:prstGeom prst="rect">
            <a:avLst/>
          </a:prstGeom>
          <a:noFill/>
        </p:spPr>
        <p:txBody>
          <a:bodyPr wrap="square" rtlCol="0">
            <a:spAutoFit/>
          </a:bodyPr>
          <a:lstStyle/>
          <a:p>
            <a:pPr algn="ctr"/>
            <a:r>
              <a:rPr lang="ja-JP" altLang="en-US" sz="1200" dirty="0">
                <a:latin typeface="BIZ UDPゴシック" panose="020B0400000000000000" pitchFamily="50" charset="-128"/>
                <a:ea typeface="BIZ UDPゴシック" panose="020B0400000000000000" pitchFamily="50" charset="-128"/>
              </a:rPr>
              <a:t>設備譲渡</a:t>
            </a:r>
            <a:endParaRPr lang="en-US" altLang="ja-JP" sz="1200" dirty="0">
              <a:latin typeface="BIZ UDPゴシック" panose="020B0400000000000000" pitchFamily="50" charset="-128"/>
              <a:ea typeface="BIZ UDPゴシック" panose="020B0400000000000000" pitchFamily="50" charset="-128"/>
            </a:endParaRPr>
          </a:p>
          <a:p>
            <a:r>
              <a:rPr lang="ja-JP" altLang="en-US" sz="1200" dirty="0">
                <a:latin typeface="BIZ UDPゴシック" panose="020B0400000000000000" pitchFamily="50" charset="-128"/>
                <a:ea typeface="BIZ UDPゴシック" panose="020B0400000000000000" pitchFamily="50" charset="-128"/>
              </a:rPr>
              <a:t>（契約期間満了後）</a:t>
            </a:r>
            <a:endParaRPr lang="en-US" altLang="ja-JP" sz="1200" dirty="0">
              <a:latin typeface="BIZ UDPゴシック" panose="020B0400000000000000" pitchFamily="50" charset="-128"/>
              <a:ea typeface="BIZ UDPゴシック" panose="020B0400000000000000" pitchFamily="50" charset="-128"/>
            </a:endParaRPr>
          </a:p>
        </p:txBody>
      </p:sp>
      <p:grpSp>
        <p:nvGrpSpPr>
          <p:cNvPr id="32" name="グループ化 31"/>
          <p:cNvGrpSpPr/>
          <p:nvPr/>
        </p:nvGrpSpPr>
        <p:grpSpPr>
          <a:xfrm flipH="1">
            <a:off x="1658562" y="1196752"/>
            <a:ext cx="485493" cy="2354368"/>
            <a:chOff x="7092280" y="1899992"/>
            <a:chExt cx="648072" cy="1889048"/>
          </a:xfrm>
        </p:grpSpPr>
        <p:cxnSp>
          <p:nvCxnSpPr>
            <p:cNvPr id="34" name="直線矢印コネクタ 33"/>
            <p:cNvCxnSpPr/>
            <p:nvPr/>
          </p:nvCxnSpPr>
          <p:spPr>
            <a:xfrm flipH="1">
              <a:off x="7092280" y="1899992"/>
              <a:ext cx="648072"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35" name="直線コネクタ 34"/>
            <p:cNvCxnSpPr/>
            <p:nvPr/>
          </p:nvCxnSpPr>
          <p:spPr>
            <a:xfrm>
              <a:off x="7740352" y="1899992"/>
              <a:ext cx="0" cy="1889048"/>
            </a:xfrm>
            <a:prstGeom prst="line">
              <a:avLst/>
            </a:prstGeom>
          </p:spPr>
          <p:style>
            <a:lnRef idx="1">
              <a:schemeClr val="dk1"/>
            </a:lnRef>
            <a:fillRef idx="0">
              <a:schemeClr val="dk1"/>
            </a:fillRef>
            <a:effectRef idx="0">
              <a:schemeClr val="dk1"/>
            </a:effectRef>
            <a:fontRef idx="minor">
              <a:schemeClr val="tx1"/>
            </a:fontRef>
          </p:style>
        </p:cxnSp>
        <p:cxnSp>
          <p:nvCxnSpPr>
            <p:cNvPr id="36" name="直線コネクタ 35"/>
            <p:cNvCxnSpPr/>
            <p:nvPr/>
          </p:nvCxnSpPr>
          <p:spPr>
            <a:xfrm flipH="1">
              <a:off x="7164288" y="3789040"/>
              <a:ext cx="576064" cy="0"/>
            </a:xfrm>
            <a:prstGeom prst="line">
              <a:avLst/>
            </a:prstGeom>
          </p:spPr>
          <p:style>
            <a:lnRef idx="1">
              <a:schemeClr val="dk1"/>
            </a:lnRef>
            <a:fillRef idx="0">
              <a:schemeClr val="dk1"/>
            </a:fillRef>
            <a:effectRef idx="0">
              <a:schemeClr val="dk1"/>
            </a:effectRef>
            <a:fontRef idx="minor">
              <a:schemeClr val="tx1"/>
            </a:fontRef>
          </p:style>
        </p:cxnSp>
      </p:grpSp>
      <p:sp>
        <p:nvSpPr>
          <p:cNvPr id="38" name="角丸四角形 37"/>
          <p:cNvSpPr/>
          <p:nvPr/>
        </p:nvSpPr>
        <p:spPr>
          <a:xfrm>
            <a:off x="2048802" y="2746818"/>
            <a:ext cx="3315286" cy="1308133"/>
          </a:xfrm>
          <a:prstGeom prst="roundRect">
            <a:avLst/>
          </a:prstGeom>
          <a:noFill/>
          <a:ln w="381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n w="57150">
                <a:solidFill>
                  <a:schemeClr val="tx1"/>
                </a:solidFill>
              </a:ln>
              <a:latin typeface="BIZ UDPゴシック" panose="020B0400000000000000" pitchFamily="50" charset="-128"/>
              <a:ea typeface="BIZ UDPゴシック" panose="020B0400000000000000" pitchFamily="50" charset="-128"/>
            </a:endParaRPr>
          </a:p>
        </p:txBody>
      </p:sp>
      <p:sp>
        <p:nvSpPr>
          <p:cNvPr id="42" name="テキスト ボックス 41">
            <a:extLst>
              <a:ext uri="{FF2B5EF4-FFF2-40B4-BE49-F238E27FC236}">
                <a16:creationId xmlns:a16="http://schemas.microsoft.com/office/drawing/2014/main" id="{CF8F1EC3-3897-458D-8C47-F7F24628DB6B}"/>
              </a:ext>
            </a:extLst>
          </p:cNvPr>
          <p:cNvSpPr txBox="1"/>
          <p:nvPr/>
        </p:nvSpPr>
        <p:spPr>
          <a:xfrm>
            <a:off x="2411760" y="62144"/>
            <a:ext cx="2512631" cy="369332"/>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altLang="ja-JP" dirty="0">
                <a:solidFill>
                  <a:schemeClr val="tx1"/>
                </a:solidFill>
                <a:latin typeface="BIZ UDPゴシック" panose="020B0400000000000000" pitchFamily="50" charset="-128"/>
                <a:ea typeface="BIZ UDPゴシック" panose="020B0400000000000000" pitchFamily="50" charset="-128"/>
              </a:rPr>
              <a:t>※</a:t>
            </a:r>
            <a:r>
              <a:rPr lang="ja-JP" altLang="en-US" dirty="0">
                <a:solidFill>
                  <a:schemeClr val="tx1"/>
                </a:solidFill>
                <a:latin typeface="BIZ UDPゴシック" panose="020B0400000000000000" pitchFamily="50" charset="-128"/>
                <a:ea typeface="BIZ UDPゴシック" panose="020B0400000000000000" pitchFamily="50" charset="-128"/>
              </a:rPr>
              <a:t>リースモデルの例</a:t>
            </a:r>
            <a:endParaRPr kumimoji="1" lang="ja-JP" altLang="en-US" sz="2000" dirty="0">
              <a:solidFill>
                <a:schemeClr val="tx1"/>
              </a:solidFill>
              <a:latin typeface="BIZ UDPゴシック" panose="020B0400000000000000" pitchFamily="50" charset="-128"/>
              <a:ea typeface="BIZ UDPゴシック" panose="020B0400000000000000" pitchFamily="50" charset="-128"/>
            </a:endParaRPr>
          </a:p>
        </p:txBody>
      </p:sp>
      <p:sp>
        <p:nvSpPr>
          <p:cNvPr id="29" name="角丸四角形 6">
            <a:extLst>
              <a:ext uri="{FF2B5EF4-FFF2-40B4-BE49-F238E27FC236}">
                <a16:creationId xmlns:a16="http://schemas.microsoft.com/office/drawing/2014/main" id="{6FBA83B8-EBDE-49AA-88E4-B3292C8F7B10}"/>
              </a:ext>
            </a:extLst>
          </p:cNvPr>
          <p:cNvSpPr/>
          <p:nvPr/>
        </p:nvSpPr>
        <p:spPr>
          <a:xfrm>
            <a:off x="2114313" y="592886"/>
            <a:ext cx="2973667" cy="1212680"/>
          </a:xfrm>
          <a:prstGeom prst="roundRect">
            <a:avLst/>
          </a:prstGeom>
          <a:noFill/>
          <a:ln w="381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n w="57150">
                <a:solidFill>
                  <a:schemeClr val="tx1"/>
                </a:solidFill>
              </a:ln>
              <a:latin typeface="BIZ UDPゴシック" panose="020B0400000000000000" pitchFamily="50" charset="-128"/>
              <a:ea typeface="BIZ UDPゴシック" panose="020B0400000000000000" pitchFamily="50" charset="-128"/>
            </a:endParaRPr>
          </a:p>
        </p:txBody>
      </p:sp>
      <p:sp>
        <p:nvSpPr>
          <p:cNvPr id="37" name="テキスト ボックス 36">
            <a:extLst>
              <a:ext uri="{FF2B5EF4-FFF2-40B4-BE49-F238E27FC236}">
                <a16:creationId xmlns:a16="http://schemas.microsoft.com/office/drawing/2014/main" id="{1FC9AC10-BB69-4606-9B25-EF1B3AB383F2}"/>
              </a:ext>
            </a:extLst>
          </p:cNvPr>
          <p:cNvSpPr txBox="1"/>
          <p:nvPr/>
        </p:nvSpPr>
        <p:spPr>
          <a:xfrm>
            <a:off x="323528" y="548680"/>
            <a:ext cx="561372" cy="369332"/>
          </a:xfrm>
          <a:prstGeom prst="rect">
            <a:avLst/>
          </a:prstGeom>
          <a:solidFill>
            <a:srgbClr val="FF0000"/>
          </a:solidFill>
        </p:spPr>
        <p:txBody>
          <a:bodyPr wrap="none" rtlCol="0">
            <a:spAutoFit/>
          </a:bodyPr>
          <a:lstStyle/>
          <a:p>
            <a:r>
              <a:rPr kumimoji="1" lang="en-US" altLang="ja-JP" dirty="0">
                <a:latin typeface="BIZ UDPゴシック" panose="020B0400000000000000" pitchFamily="50" charset="-128"/>
                <a:ea typeface="BIZ UDPゴシック" panose="020B0400000000000000" pitchFamily="50" charset="-128"/>
              </a:rPr>
              <a:t>1</a:t>
            </a:r>
            <a:r>
              <a:rPr kumimoji="1" lang="ja-JP" altLang="en-US" dirty="0">
                <a:latin typeface="BIZ UDPゴシック" panose="020B0400000000000000" pitchFamily="50" charset="-128"/>
                <a:ea typeface="BIZ UDPゴシック" panose="020B0400000000000000" pitchFamily="50" charset="-128"/>
              </a:rPr>
              <a:t>号</a:t>
            </a:r>
          </a:p>
        </p:txBody>
      </p:sp>
      <p:sp>
        <p:nvSpPr>
          <p:cNvPr id="2" name="テキスト ボックス 1">
            <a:extLst>
              <a:ext uri="{FF2B5EF4-FFF2-40B4-BE49-F238E27FC236}">
                <a16:creationId xmlns:a16="http://schemas.microsoft.com/office/drawing/2014/main" id="{CD08EA52-246D-8DD2-1388-F8795BF1F198}"/>
              </a:ext>
            </a:extLst>
          </p:cNvPr>
          <p:cNvSpPr txBox="1"/>
          <p:nvPr/>
        </p:nvSpPr>
        <p:spPr>
          <a:xfrm>
            <a:off x="1658562" y="4380085"/>
            <a:ext cx="1709979" cy="307777"/>
          </a:xfrm>
          <a:prstGeom prst="rect">
            <a:avLst/>
          </a:prstGeom>
          <a:noFill/>
        </p:spPr>
        <p:txBody>
          <a:bodyPr wrap="square" rtlCol="0">
            <a:spAutoFit/>
          </a:bodyPr>
          <a:lstStyle/>
          <a:p>
            <a:r>
              <a:rPr lang="ja-JP" altLang="en-US" sz="1400" dirty="0">
                <a:latin typeface="BIZ UDPゴシック" panose="020B0400000000000000" pitchFamily="50" charset="-128"/>
                <a:ea typeface="BIZ UDPゴシック" panose="020B0400000000000000" pitchFamily="50" charset="-128"/>
              </a:rPr>
              <a:t>発注・検収・</a:t>
            </a:r>
            <a:r>
              <a:rPr kumimoji="1" lang="ja-JP" altLang="en-US" sz="1400" dirty="0">
                <a:latin typeface="BIZ UDPゴシック" panose="020B0400000000000000" pitchFamily="50" charset="-128"/>
                <a:ea typeface="BIZ UDPゴシック" panose="020B0400000000000000" pitchFamily="50" charset="-128"/>
              </a:rPr>
              <a:t>支払</a:t>
            </a:r>
          </a:p>
        </p:txBody>
      </p:sp>
      <p:sp>
        <p:nvSpPr>
          <p:cNvPr id="6" name="テキスト ボックス 5">
            <a:extLst>
              <a:ext uri="{FF2B5EF4-FFF2-40B4-BE49-F238E27FC236}">
                <a16:creationId xmlns:a16="http://schemas.microsoft.com/office/drawing/2014/main" id="{C59C0831-4C25-4324-84A4-EF9F0C80F6A6}"/>
              </a:ext>
            </a:extLst>
          </p:cNvPr>
          <p:cNvSpPr txBox="1"/>
          <p:nvPr/>
        </p:nvSpPr>
        <p:spPr>
          <a:xfrm>
            <a:off x="6079607" y="4623088"/>
            <a:ext cx="2740866" cy="1169551"/>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marL="285750" indent="-285750">
              <a:buFont typeface="Wingdings" panose="05000000000000000000" pitchFamily="2" charset="2"/>
              <a:buChar char="Ø"/>
            </a:pPr>
            <a:r>
              <a:rPr lang="ja-JP" altLang="en-US" sz="1400" dirty="0">
                <a:latin typeface="BIZ UDPゴシック" panose="020B0400000000000000" pitchFamily="50" charset="-128"/>
                <a:ea typeface="BIZ UDPゴシック" panose="020B0400000000000000" pitchFamily="50" charset="-128"/>
              </a:rPr>
              <a:t> </a:t>
            </a:r>
            <a:r>
              <a:rPr lang="ja-JP" altLang="en-US" sz="1400" dirty="0">
                <a:solidFill>
                  <a:srgbClr val="FF0000"/>
                </a:solidFill>
                <a:latin typeface="BIZ UDPゴシック" panose="020B0400000000000000" pitchFamily="50" charset="-128"/>
                <a:ea typeface="BIZ UDPゴシック" panose="020B0400000000000000" pitchFamily="50" charset="-128"/>
              </a:rPr>
              <a:t>共同申請者</a:t>
            </a:r>
            <a:r>
              <a:rPr lang="ja-JP" altLang="en-US" sz="1400" dirty="0">
                <a:latin typeface="BIZ UDPゴシック" panose="020B0400000000000000" pitchFamily="50" charset="-128"/>
                <a:ea typeface="BIZ UDPゴシック" panose="020B0400000000000000" pitchFamily="50" charset="-128"/>
              </a:rPr>
              <a:t>がいないので、</a:t>
            </a:r>
            <a:r>
              <a:rPr lang="en-US" altLang="ja-JP" sz="1400" dirty="0">
                <a:latin typeface="BIZ UDPゴシック" panose="020B0400000000000000" pitchFamily="50" charset="-128"/>
                <a:ea typeface="BIZ UDPゴシック" panose="020B0400000000000000" pitchFamily="50" charset="-128"/>
              </a:rPr>
              <a:t>1</a:t>
            </a:r>
            <a:r>
              <a:rPr lang="ja-JP" altLang="en-US" sz="1400" dirty="0">
                <a:latin typeface="BIZ UDPゴシック" panose="020B0400000000000000" pitchFamily="50" charset="-128"/>
                <a:ea typeface="BIZ UDPゴシック" panose="020B0400000000000000" pitchFamily="50" charset="-128"/>
              </a:rPr>
              <a:t>号となります。</a:t>
            </a:r>
            <a:endParaRPr kumimoji="1" lang="en-US" altLang="ja-JP" sz="1400" dirty="0">
              <a:latin typeface="BIZ UDPゴシック" panose="020B0400000000000000" pitchFamily="50" charset="-128"/>
              <a:ea typeface="BIZ UDPゴシック" panose="020B0400000000000000" pitchFamily="50" charset="-128"/>
            </a:endParaRPr>
          </a:p>
          <a:p>
            <a:pPr marL="285750" indent="-285750">
              <a:buFont typeface="Wingdings" panose="05000000000000000000" pitchFamily="2" charset="2"/>
              <a:buChar char="Ø"/>
            </a:pPr>
            <a:r>
              <a:rPr kumimoji="1" lang="ja-JP" altLang="en-US" sz="1400" dirty="0">
                <a:latin typeface="BIZ UDPゴシック" panose="020B0400000000000000" pitchFamily="50" charset="-128"/>
                <a:ea typeface="BIZ UDPゴシック" panose="020B0400000000000000" pitchFamily="50" charset="-128"/>
              </a:rPr>
              <a:t>設備の所有者が</a:t>
            </a:r>
            <a:r>
              <a:rPr kumimoji="1" lang="ja-JP" altLang="en-US" sz="1400" dirty="0">
                <a:solidFill>
                  <a:srgbClr val="FF0000"/>
                </a:solidFill>
                <a:latin typeface="BIZ UDPゴシック" panose="020B0400000000000000" pitchFamily="50" charset="-128"/>
                <a:ea typeface="BIZ UDPゴシック" panose="020B0400000000000000" pitchFamily="50" charset="-128"/>
              </a:rPr>
              <a:t>代表申請者</a:t>
            </a:r>
            <a:r>
              <a:rPr kumimoji="1" lang="ja-JP" altLang="en-US" sz="1400" dirty="0">
                <a:latin typeface="BIZ UDPゴシック" panose="020B0400000000000000" pitchFamily="50" charset="-128"/>
                <a:ea typeface="BIZ UDPゴシック" panose="020B0400000000000000" pitchFamily="50" charset="-128"/>
              </a:rPr>
              <a:t>となり、補助金は</a:t>
            </a:r>
            <a:r>
              <a:rPr kumimoji="1" lang="ja-JP" altLang="en-US" sz="1400" dirty="0">
                <a:solidFill>
                  <a:srgbClr val="FF0000"/>
                </a:solidFill>
                <a:latin typeface="BIZ UDPゴシック" panose="020B0400000000000000" pitchFamily="50" charset="-128"/>
                <a:ea typeface="BIZ UDPゴシック" panose="020B0400000000000000" pitchFamily="50" charset="-128"/>
              </a:rPr>
              <a:t>代表申請者</a:t>
            </a:r>
            <a:r>
              <a:rPr kumimoji="1" lang="ja-JP" altLang="en-US" sz="1400" dirty="0">
                <a:latin typeface="BIZ UDPゴシック" panose="020B0400000000000000" pitchFamily="50" charset="-128"/>
                <a:ea typeface="BIZ UDPゴシック" panose="020B0400000000000000" pitchFamily="50" charset="-128"/>
              </a:rPr>
              <a:t>への交付となります。</a:t>
            </a:r>
            <a:endParaRPr kumimoji="1" lang="en-US" altLang="ja-JP" sz="1400"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4097351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D5DD8C84-55C6-42A4-8B48-CEA429F225C7}"/>
              </a:ext>
            </a:extLst>
          </p:cNvPr>
          <p:cNvSpPr/>
          <p:nvPr/>
        </p:nvSpPr>
        <p:spPr>
          <a:xfrm>
            <a:off x="3057738" y="2238111"/>
            <a:ext cx="2826448" cy="8640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dirty="0">
                <a:solidFill>
                  <a:prstClr val="white"/>
                </a:solidFill>
                <a:latin typeface="BIZ UDPゴシック" panose="020B0400000000000000" pitchFamily="50" charset="-128"/>
                <a:ea typeface="BIZ UDPゴシック" panose="020B0400000000000000" pitchFamily="50" charset="-128"/>
              </a:rPr>
              <a:t>株式会社●●</a:t>
            </a:r>
            <a:endParaRPr lang="en-US" altLang="ja-JP" sz="1600" dirty="0">
              <a:solidFill>
                <a:prstClr val="white"/>
              </a:solidFill>
              <a:latin typeface="BIZ UDPゴシック" panose="020B0400000000000000" pitchFamily="50" charset="-128"/>
              <a:ea typeface="BIZ UDPゴシック" panose="020B0400000000000000" pitchFamily="50" charset="-128"/>
            </a:endParaRPr>
          </a:p>
          <a:p>
            <a:pPr algn="ctr"/>
            <a:r>
              <a:rPr lang="en-US" altLang="ja-JP" sz="1600" dirty="0">
                <a:latin typeface="BIZ UDPゴシック" panose="020B0400000000000000" pitchFamily="50" charset="-128"/>
                <a:ea typeface="BIZ UDPゴシック" panose="020B0400000000000000" pitchFamily="50" charset="-128"/>
              </a:rPr>
              <a:t>【</a:t>
            </a:r>
            <a:r>
              <a:rPr lang="en-US" altLang="ja-JP" sz="1600" dirty="0">
                <a:solidFill>
                  <a:prstClr val="white"/>
                </a:solidFill>
                <a:latin typeface="BIZ UDPゴシック" panose="020B0400000000000000" pitchFamily="50" charset="-128"/>
                <a:ea typeface="BIZ UDPゴシック" panose="020B0400000000000000" pitchFamily="50" charset="-128"/>
              </a:rPr>
              <a:t> PPA</a:t>
            </a:r>
            <a:r>
              <a:rPr lang="ja-JP" altLang="en-US" sz="1600" dirty="0">
                <a:solidFill>
                  <a:prstClr val="white"/>
                </a:solidFill>
                <a:latin typeface="BIZ UDPゴシック" panose="020B0400000000000000" pitchFamily="50" charset="-128"/>
                <a:ea typeface="BIZ UDPゴシック" panose="020B0400000000000000" pitchFamily="50" charset="-128"/>
              </a:rPr>
              <a:t>事業者</a:t>
            </a:r>
            <a:r>
              <a:rPr lang="en-US" altLang="ja-JP" sz="1600" dirty="0">
                <a:latin typeface="BIZ UDPゴシック" panose="020B0400000000000000" pitchFamily="50" charset="-128"/>
                <a:ea typeface="BIZ UDPゴシック" panose="020B0400000000000000" pitchFamily="50" charset="-128"/>
              </a:rPr>
              <a:t>】</a:t>
            </a:r>
            <a:br>
              <a:rPr lang="en-US" altLang="ja-JP" sz="1600" dirty="0">
                <a:solidFill>
                  <a:prstClr val="white"/>
                </a:solidFill>
                <a:latin typeface="BIZ UDPゴシック" panose="020B0400000000000000" pitchFamily="50" charset="-128"/>
                <a:ea typeface="BIZ UDPゴシック" panose="020B0400000000000000" pitchFamily="50" charset="-128"/>
              </a:rPr>
            </a:br>
            <a:r>
              <a:rPr lang="ja-JP" altLang="en-US" sz="1600" dirty="0">
                <a:solidFill>
                  <a:srgbClr val="FF0000"/>
                </a:solidFill>
                <a:latin typeface="BIZ UDPゴシック" panose="020B0400000000000000" pitchFamily="50" charset="-128"/>
                <a:ea typeface="BIZ UDPゴシック" panose="020B0400000000000000" pitchFamily="50" charset="-128"/>
              </a:rPr>
              <a:t>代表申請者（代表事業者）</a:t>
            </a:r>
            <a:endParaRPr kumimoji="1" lang="ja-JP" altLang="en-US" sz="1600" dirty="0">
              <a:solidFill>
                <a:srgbClr val="FF0000"/>
              </a:solidFill>
              <a:latin typeface="BIZ UDPゴシック" panose="020B0400000000000000" pitchFamily="50" charset="-128"/>
              <a:ea typeface="BIZ UDPゴシック" panose="020B0400000000000000" pitchFamily="50" charset="-128"/>
            </a:endParaRPr>
          </a:p>
        </p:txBody>
      </p:sp>
      <p:cxnSp>
        <p:nvCxnSpPr>
          <p:cNvPr id="17" name="直線矢印コネクタ 16">
            <a:extLst>
              <a:ext uri="{FF2B5EF4-FFF2-40B4-BE49-F238E27FC236}">
                <a16:creationId xmlns:a16="http://schemas.microsoft.com/office/drawing/2014/main" id="{31F86A75-0D35-4118-9466-958583A0DC0E}"/>
              </a:ext>
            </a:extLst>
          </p:cNvPr>
          <p:cNvCxnSpPr>
            <a:cxnSpLocks/>
          </p:cNvCxnSpPr>
          <p:nvPr/>
        </p:nvCxnSpPr>
        <p:spPr>
          <a:xfrm flipV="1">
            <a:off x="4788024" y="1587276"/>
            <a:ext cx="0" cy="51685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 name="直線矢印コネクタ 17">
            <a:extLst>
              <a:ext uri="{FF2B5EF4-FFF2-40B4-BE49-F238E27FC236}">
                <a16:creationId xmlns:a16="http://schemas.microsoft.com/office/drawing/2014/main" id="{7AA7026E-86B8-4510-B5D8-7D43A985F9F7}"/>
              </a:ext>
            </a:extLst>
          </p:cNvPr>
          <p:cNvCxnSpPr>
            <a:cxnSpLocks/>
          </p:cNvCxnSpPr>
          <p:nvPr/>
        </p:nvCxnSpPr>
        <p:spPr>
          <a:xfrm>
            <a:off x="4326633" y="1604254"/>
            <a:ext cx="0" cy="52860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直線矢印コネクタ 21">
            <a:extLst>
              <a:ext uri="{FF2B5EF4-FFF2-40B4-BE49-F238E27FC236}">
                <a16:creationId xmlns:a16="http://schemas.microsoft.com/office/drawing/2014/main" id="{2C4680E4-FF70-49FA-94C9-F050C521CEDF}"/>
              </a:ext>
            </a:extLst>
          </p:cNvPr>
          <p:cNvCxnSpPr>
            <a:cxnSpLocks/>
          </p:cNvCxnSpPr>
          <p:nvPr/>
        </p:nvCxnSpPr>
        <p:spPr>
          <a:xfrm flipV="1">
            <a:off x="4821720" y="4624999"/>
            <a:ext cx="0" cy="64800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 name="直線矢印コネクタ 22">
            <a:extLst>
              <a:ext uri="{FF2B5EF4-FFF2-40B4-BE49-F238E27FC236}">
                <a16:creationId xmlns:a16="http://schemas.microsoft.com/office/drawing/2014/main" id="{A9C89FBF-ABF5-47EE-B15D-6415D5E74328}"/>
              </a:ext>
            </a:extLst>
          </p:cNvPr>
          <p:cNvCxnSpPr>
            <a:cxnSpLocks/>
          </p:cNvCxnSpPr>
          <p:nvPr/>
        </p:nvCxnSpPr>
        <p:spPr>
          <a:xfrm>
            <a:off x="4427984" y="4653208"/>
            <a:ext cx="0" cy="64800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5" name="テキスト ボックス 24">
            <a:extLst>
              <a:ext uri="{FF2B5EF4-FFF2-40B4-BE49-F238E27FC236}">
                <a16:creationId xmlns:a16="http://schemas.microsoft.com/office/drawing/2014/main" id="{9274D1A9-143A-4A6A-87F7-536512DAAEAD}"/>
              </a:ext>
            </a:extLst>
          </p:cNvPr>
          <p:cNvSpPr txBox="1"/>
          <p:nvPr/>
        </p:nvSpPr>
        <p:spPr>
          <a:xfrm>
            <a:off x="4895673" y="4740040"/>
            <a:ext cx="2420643" cy="523220"/>
          </a:xfrm>
          <a:prstGeom prst="rect">
            <a:avLst/>
          </a:prstGeom>
          <a:noFill/>
        </p:spPr>
        <p:txBody>
          <a:bodyPr wrap="square" rtlCol="0">
            <a:spAutoFit/>
          </a:bodyPr>
          <a:lstStyle/>
          <a:p>
            <a:r>
              <a:rPr lang="ja-JP" altLang="en-US" sz="1400" dirty="0">
                <a:latin typeface="BIZ UDPゴシック" panose="020B0400000000000000" pitchFamily="50" charset="-128"/>
                <a:ea typeface="BIZ UDPゴシック" panose="020B0400000000000000" pitchFamily="50" charset="-128"/>
              </a:rPr>
              <a:t>需要地に太陽光発電設備・定置用蓄電池を設置</a:t>
            </a:r>
            <a:endParaRPr lang="en-US" altLang="ja-JP" sz="1400" dirty="0">
              <a:latin typeface="BIZ UDPゴシック" panose="020B0400000000000000" pitchFamily="50" charset="-128"/>
              <a:ea typeface="BIZ UDPゴシック" panose="020B0400000000000000" pitchFamily="50" charset="-128"/>
            </a:endParaRPr>
          </a:p>
        </p:txBody>
      </p:sp>
      <p:sp>
        <p:nvSpPr>
          <p:cNvPr id="20" name="正方形/長方形 19">
            <a:extLst>
              <a:ext uri="{FF2B5EF4-FFF2-40B4-BE49-F238E27FC236}">
                <a16:creationId xmlns:a16="http://schemas.microsoft.com/office/drawing/2014/main" id="{5177A4B5-3C2E-4D47-A38B-BAB00F176942}"/>
              </a:ext>
            </a:extLst>
          </p:cNvPr>
          <p:cNvSpPr/>
          <p:nvPr/>
        </p:nvSpPr>
        <p:spPr>
          <a:xfrm>
            <a:off x="2955287" y="3699916"/>
            <a:ext cx="3238882" cy="8640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dirty="0">
                <a:solidFill>
                  <a:prstClr val="white"/>
                </a:solidFill>
                <a:latin typeface="BIZ UDPゴシック" panose="020B0400000000000000" pitchFamily="50" charset="-128"/>
                <a:ea typeface="BIZ UDPゴシック" panose="020B0400000000000000" pitchFamily="50" charset="-128"/>
              </a:rPr>
              <a:t>株式会社■■ 　</a:t>
            </a:r>
            <a:br>
              <a:rPr lang="en-US" altLang="ja-JP" sz="1600" dirty="0">
                <a:solidFill>
                  <a:prstClr val="white"/>
                </a:solidFill>
                <a:latin typeface="BIZ UDPゴシック" panose="020B0400000000000000" pitchFamily="50" charset="-128"/>
                <a:ea typeface="BIZ UDPゴシック" panose="020B0400000000000000" pitchFamily="50" charset="-128"/>
              </a:rPr>
            </a:br>
            <a:r>
              <a:rPr lang="en-US" altLang="ja-JP" sz="1600" dirty="0">
                <a:latin typeface="BIZ UDPゴシック" panose="020B0400000000000000" pitchFamily="50" charset="-128"/>
                <a:ea typeface="BIZ UDPゴシック" panose="020B0400000000000000" pitchFamily="50" charset="-128"/>
              </a:rPr>
              <a:t>【</a:t>
            </a:r>
            <a:r>
              <a:rPr lang="ja-JP" altLang="en-US" sz="1600" dirty="0">
                <a:latin typeface="BIZ UDPゴシック" panose="020B0400000000000000" pitchFamily="50" charset="-128"/>
                <a:ea typeface="BIZ UDPゴシック" panose="020B0400000000000000" pitchFamily="50" charset="-128"/>
              </a:rPr>
              <a:t>設備の所有者／リース事業者</a:t>
            </a:r>
            <a:r>
              <a:rPr kumimoji="1" lang="en-US" altLang="ja-JP" sz="1600" dirty="0">
                <a:latin typeface="BIZ UDPゴシック" panose="020B0400000000000000" pitchFamily="50" charset="-128"/>
                <a:ea typeface="BIZ UDPゴシック" panose="020B0400000000000000" pitchFamily="50" charset="-128"/>
              </a:rPr>
              <a:t>】</a:t>
            </a:r>
          </a:p>
          <a:p>
            <a:pPr algn="ctr"/>
            <a:r>
              <a:rPr kumimoji="1" lang="ja-JP" altLang="en-US" sz="1600" dirty="0">
                <a:solidFill>
                  <a:srgbClr val="FF0000"/>
                </a:solidFill>
                <a:latin typeface="BIZ UDPゴシック" panose="020B0400000000000000" pitchFamily="50" charset="-128"/>
                <a:ea typeface="BIZ UDPゴシック" panose="020B0400000000000000" pitchFamily="50" charset="-128"/>
              </a:rPr>
              <a:t>共同申請者（代表事業者）</a:t>
            </a:r>
          </a:p>
        </p:txBody>
      </p:sp>
      <p:sp>
        <p:nvSpPr>
          <p:cNvPr id="30" name="テキスト ボックス 29">
            <a:extLst>
              <a:ext uri="{FF2B5EF4-FFF2-40B4-BE49-F238E27FC236}">
                <a16:creationId xmlns:a16="http://schemas.microsoft.com/office/drawing/2014/main" id="{8F7F1782-EEC5-41C0-A028-3F7FB77DADF1}"/>
              </a:ext>
            </a:extLst>
          </p:cNvPr>
          <p:cNvSpPr txBox="1"/>
          <p:nvPr/>
        </p:nvSpPr>
        <p:spPr>
          <a:xfrm>
            <a:off x="2684198" y="3219833"/>
            <a:ext cx="1651155" cy="307777"/>
          </a:xfrm>
          <a:prstGeom prst="rect">
            <a:avLst/>
          </a:prstGeom>
          <a:noFill/>
        </p:spPr>
        <p:txBody>
          <a:bodyPr wrap="square" rtlCol="0">
            <a:spAutoFit/>
          </a:bodyPr>
          <a:lstStyle/>
          <a:p>
            <a:r>
              <a:rPr lang="ja-JP" altLang="en-US" sz="1400" dirty="0">
                <a:latin typeface="BIZ UDPゴシック" panose="020B0400000000000000" pitchFamily="50" charset="-128"/>
                <a:ea typeface="BIZ UDPゴシック" panose="020B0400000000000000" pitchFamily="50" charset="-128"/>
              </a:rPr>
              <a:t>リース料金の</a:t>
            </a:r>
            <a:r>
              <a:rPr kumimoji="1" lang="ja-JP" altLang="en-US" sz="1400" dirty="0">
                <a:latin typeface="BIZ UDPゴシック" panose="020B0400000000000000" pitchFamily="50" charset="-128"/>
                <a:ea typeface="BIZ UDPゴシック" panose="020B0400000000000000" pitchFamily="50" charset="-128"/>
              </a:rPr>
              <a:t>支払</a:t>
            </a:r>
          </a:p>
        </p:txBody>
      </p:sp>
      <p:cxnSp>
        <p:nvCxnSpPr>
          <p:cNvPr id="31" name="直線矢印コネクタ 30">
            <a:extLst>
              <a:ext uri="{FF2B5EF4-FFF2-40B4-BE49-F238E27FC236}">
                <a16:creationId xmlns:a16="http://schemas.microsoft.com/office/drawing/2014/main" id="{D0A71BF0-FCF9-4A84-B4E3-095F21489971}"/>
              </a:ext>
            </a:extLst>
          </p:cNvPr>
          <p:cNvCxnSpPr>
            <a:cxnSpLocks/>
          </p:cNvCxnSpPr>
          <p:nvPr/>
        </p:nvCxnSpPr>
        <p:spPr>
          <a:xfrm flipV="1">
            <a:off x="4772190" y="3137498"/>
            <a:ext cx="0" cy="54000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2" name="直線矢印コネクタ 31">
            <a:extLst>
              <a:ext uri="{FF2B5EF4-FFF2-40B4-BE49-F238E27FC236}">
                <a16:creationId xmlns:a16="http://schemas.microsoft.com/office/drawing/2014/main" id="{64F2307D-13FC-4A09-8CF5-1708B4CCCD22}"/>
              </a:ext>
            </a:extLst>
          </p:cNvPr>
          <p:cNvCxnSpPr>
            <a:cxnSpLocks/>
          </p:cNvCxnSpPr>
          <p:nvPr/>
        </p:nvCxnSpPr>
        <p:spPr>
          <a:xfrm>
            <a:off x="4242192" y="3137498"/>
            <a:ext cx="0" cy="54000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6" name="テキスト ボックス 25">
            <a:extLst>
              <a:ext uri="{FF2B5EF4-FFF2-40B4-BE49-F238E27FC236}">
                <a16:creationId xmlns:a16="http://schemas.microsoft.com/office/drawing/2014/main" id="{E32E6485-03D2-49B0-A550-9EEE5D9CF6AF}"/>
              </a:ext>
            </a:extLst>
          </p:cNvPr>
          <p:cNvSpPr txBox="1"/>
          <p:nvPr/>
        </p:nvSpPr>
        <p:spPr>
          <a:xfrm>
            <a:off x="4815038" y="1619396"/>
            <a:ext cx="1850128" cy="523220"/>
          </a:xfrm>
          <a:prstGeom prst="rect">
            <a:avLst/>
          </a:prstGeom>
          <a:noFill/>
        </p:spPr>
        <p:txBody>
          <a:bodyPr wrap="square" rtlCol="0">
            <a:spAutoFit/>
          </a:bodyPr>
          <a:lstStyle/>
          <a:p>
            <a:r>
              <a:rPr lang="ja-JP" altLang="en-US" sz="1400" dirty="0">
                <a:latin typeface="BIZ UDPゴシック" panose="020B0400000000000000" pitchFamily="50" charset="-128"/>
                <a:ea typeface="BIZ UDPゴシック" panose="020B0400000000000000" pitchFamily="50" charset="-128"/>
              </a:rPr>
              <a:t>太陽光発電設備・</a:t>
            </a:r>
            <a:endParaRPr lang="en-US" altLang="ja-JP" sz="1400" dirty="0">
              <a:latin typeface="BIZ UDPゴシック" panose="020B0400000000000000" pitchFamily="50" charset="-128"/>
              <a:ea typeface="BIZ UDPゴシック" panose="020B0400000000000000" pitchFamily="50" charset="-128"/>
            </a:endParaRPr>
          </a:p>
          <a:p>
            <a:r>
              <a:rPr lang="ja-JP" altLang="en-US" sz="1400" dirty="0">
                <a:latin typeface="BIZ UDPゴシック" panose="020B0400000000000000" pitchFamily="50" charset="-128"/>
                <a:ea typeface="BIZ UDPゴシック" panose="020B0400000000000000" pitchFamily="50" charset="-128"/>
              </a:rPr>
              <a:t>定置用蓄電池の使用</a:t>
            </a:r>
            <a:endParaRPr lang="en-US" altLang="ja-JP" sz="1400" dirty="0">
              <a:latin typeface="BIZ UDPゴシック" panose="020B0400000000000000" pitchFamily="50" charset="-128"/>
              <a:ea typeface="BIZ UDPゴシック" panose="020B0400000000000000" pitchFamily="50" charset="-128"/>
            </a:endParaRPr>
          </a:p>
        </p:txBody>
      </p:sp>
      <p:sp>
        <p:nvSpPr>
          <p:cNvPr id="27" name="テキスト ボックス 26">
            <a:extLst>
              <a:ext uri="{FF2B5EF4-FFF2-40B4-BE49-F238E27FC236}">
                <a16:creationId xmlns:a16="http://schemas.microsoft.com/office/drawing/2014/main" id="{F0CA23E1-860F-4907-A903-D6E197C11A9F}"/>
              </a:ext>
            </a:extLst>
          </p:cNvPr>
          <p:cNvSpPr txBox="1"/>
          <p:nvPr/>
        </p:nvSpPr>
        <p:spPr>
          <a:xfrm>
            <a:off x="2590229" y="1717633"/>
            <a:ext cx="1842864" cy="307777"/>
          </a:xfrm>
          <a:prstGeom prst="rect">
            <a:avLst/>
          </a:prstGeom>
          <a:noFill/>
        </p:spPr>
        <p:txBody>
          <a:bodyPr wrap="square" rtlCol="0">
            <a:spAutoFit/>
          </a:bodyPr>
          <a:lstStyle/>
          <a:p>
            <a:r>
              <a:rPr lang="ja-JP" altLang="en-US" sz="1400" dirty="0">
                <a:latin typeface="BIZ UDPゴシック" panose="020B0400000000000000" pitchFamily="50" charset="-128"/>
                <a:ea typeface="BIZ UDPゴシック" panose="020B0400000000000000" pitchFamily="50" charset="-128"/>
              </a:rPr>
              <a:t>サービス料金の支払</a:t>
            </a:r>
          </a:p>
        </p:txBody>
      </p:sp>
      <p:sp>
        <p:nvSpPr>
          <p:cNvPr id="33" name="テキスト ボックス 32">
            <a:extLst>
              <a:ext uri="{FF2B5EF4-FFF2-40B4-BE49-F238E27FC236}">
                <a16:creationId xmlns:a16="http://schemas.microsoft.com/office/drawing/2014/main" id="{F989AD8C-9314-452F-BC4B-29FC258670A4}"/>
              </a:ext>
            </a:extLst>
          </p:cNvPr>
          <p:cNvSpPr txBox="1"/>
          <p:nvPr/>
        </p:nvSpPr>
        <p:spPr>
          <a:xfrm>
            <a:off x="539553" y="3267997"/>
            <a:ext cx="2287564" cy="461665"/>
          </a:xfrm>
          <a:prstGeom prst="rect">
            <a:avLst/>
          </a:prstGeom>
          <a:noFill/>
        </p:spPr>
        <p:txBody>
          <a:bodyPr wrap="square" rtlCol="0">
            <a:spAutoFit/>
          </a:bodyPr>
          <a:lstStyle/>
          <a:p>
            <a:pPr algn="ctr"/>
            <a:r>
              <a:rPr lang="ja-JP" altLang="en-US" sz="1200" dirty="0">
                <a:latin typeface="BIZ UDPゴシック" panose="020B0400000000000000" pitchFamily="50" charset="-128"/>
                <a:ea typeface="BIZ UDPゴシック" panose="020B0400000000000000" pitchFamily="50" charset="-128"/>
              </a:rPr>
              <a:t>設備譲渡</a:t>
            </a:r>
            <a:endParaRPr lang="en-US" altLang="ja-JP" sz="1200" dirty="0">
              <a:latin typeface="BIZ UDPゴシック" panose="020B0400000000000000" pitchFamily="50" charset="-128"/>
              <a:ea typeface="BIZ UDPゴシック" panose="020B0400000000000000" pitchFamily="50" charset="-128"/>
            </a:endParaRPr>
          </a:p>
          <a:p>
            <a:pPr algn="ctr"/>
            <a:r>
              <a:rPr lang="ja-JP" altLang="en-US" sz="1200" dirty="0">
                <a:latin typeface="BIZ UDPゴシック" panose="020B0400000000000000" pitchFamily="50" charset="-128"/>
                <a:ea typeface="BIZ UDPゴシック" panose="020B0400000000000000" pitchFamily="50" charset="-128"/>
              </a:rPr>
              <a:t>（契約期間満了後）</a:t>
            </a:r>
            <a:endParaRPr lang="en-US" altLang="ja-JP" sz="1200" dirty="0">
              <a:latin typeface="BIZ UDPゴシック" panose="020B0400000000000000" pitchFamily="50" charset="-128"/>
              <a:ea typeface="BIZ UDPゴシック" panose="020B0400000000000000" pitchFamily="50" charset="-128"/>
            </a:endParaRPr>
          </a:p>
        </p:txBody>
      </p:sp>
      <p:grpSp>
        <p:nvGrpSpPr>
          <p:cNvPr id="34" name="グループ化 33"/>
          <p:cNvGrpSpPr/>
          <p:nvPr/>
        </p:nvGrpSpPr>
        <p:grpSpPr>
          <a:xfrm flipH="1">
            <a:off x="2293462" y="900140"/>
            <a:ext cx="560809" cy="1656758"/>
            <a:chOff x="7092280" y="1899992"/>
            <a:chExt cx="648072" cy="1889048"/>
          </a:xfrm>
        </p:grpSpPr>
        <p:cxnSp>
          <p:nvCxnSpPr>
            <p:cNvPr id="35" name="直線矢印コネクタ 34"/>
            <p:cNvCxnSpPr/>
            <p:nvPr/>
          </p:nvCxnSpPr>
          <p:spPr>
            <a:xfrm flipH="1">
              <a:off x="7092280" y="1899992"/>
              <a:ext cx="648072"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36" name="直線コネクタ 35"/>
            <p:cNvCxnSpPr/>
            <p:nvPr/>
          </p:nvCxnSpPr>
          <p:spPr>
            <a:xfrm>
              <a:off x="7740352" y="1899992"/>
              <a:ext cx="0" cy="1889048"/>
            </a:xfrm>
            <a:prstGeom prst="line">
              <a:avLst/>
            </a:prstGeom>
          </p:spPr>
          <p:style>
            <a:lnRef idx="1">
              <a:schemeClr val="dk1"/>
            </a:lnRef>
            <a:fillRef idx="0">
              <a:schemeClr val="dk1"/>
            </a:fillRef>
            <a:effectRef idx="0">
              <a:schemeClr val="dk1"/>
            </a:effectRef>
            <a:fontRef idx="minor">
              <a:schemeClr val="tx1"/>
            </a:fontRef>
          </p:style>
        </p:cxnSp>
        <p:cxnSp>
          <p:nvCxnSpPr>
            <p:cNvPr id="37" name="直線コネクタ 36"/>
            <p:cNvCxnSpPr/>
            <p:nvPr/>
          </p:nvCxnSpPr>
          <p:spPr>
            <a:xfrm flipH="1">
              <a:off x="7164288" y="3789040"/>
              <a:ext cx="576064" cy="0"/>
            </a:xfrm>
            <a:prstGeom prst="line">
              <a:avLst/>
            </a:prstGeom>
          </p:spPr>
          <p:style>
            <a:lnRef idx="1">
              <a:schemeClr val="dk1"/>
            </a:lnRef>
            <a:fillRef idx="0">
              <a:schemeClr val="dk1"/>
            </a:fillRef>
            <a:effectRef idx="0">
              <a:schemeClr val="dk1"/>
            </a:effectRef>
            <a:fontRef idx="minor">
              <a:schemeClr val="tx1"/>
            </a:fontRef>
          </p:style>
        </p:cxnSp>
      </p:grpSp>
      <p:grpSp>
        <p:nvGrpSpPr>
          <p:cNvPr id="38" name="グループ化 37"/>
          <p:cNvGrpSpPr/>
          <p:nvPr/>
        </p:nvGrpSpPr>
        <p:grpSpPr>
          <a:xfrm flipH="1">
            <a:off x="2306465" y="2813656"/>
            <a:ext cx="611631" cy="1411139"/>
            <a:chOff x="7092280" y="1899992"/>
            <a:chExt cx="648072" cy="1889048"/>
          </a:xfrm>
        </p:grpSpPr>
        <p:cxnSp>
          <p:nvCxnSpPr>
            <p:cNvPr id="39" name="直線矢印コネクタ 38"/>
            <p:cNvCxnSpPr/>
            <p:nvPr/>
          </p:nvCxnSpPr>
          <p:spPr>
            <a:xfrm flipH="1">
              <a:off x="7092280" y="1899992"/>
              <a:ext cx="648072"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40" name="直線コネクタ 39"/>
            <p:cNvCxnSpPr/>
            <p:nvPr/>
          </p:nvCxnSpPr>
          <p:spPr>
            <a:xfrm>
              <a:off x="7740352" y="1899992"/>
              <a:ext cx="0" cy="1889048"/>
            </a:xfrm>
            <a:prstGeom prst="line">
              <a:avLst/>
            </a:prstGeom>
          </p:spPr>
          <p:style>
            <a:lnRef idx="1">
              <a:schemeClr val="dk1"/>
            </a:lnRef>
            <a:fillRef idx="0">
              <a:schemeClr val="dk1"/>
            </a:fillRef>
            <a:effectRef idx="0">
              <a:schemeClr val="dk1"/>
            </a:effectRef>
            <a:fontRef idx="minor">
              <a:schemeClr val="tx1"/>
            </a:fontRef>
          </p:style>
        </p:cxnSp>
        <p:cxnSp>
          <p:nvCxnSpPr>
            <p:cNvPr id="41" name="直線コネクタ 40"/>
            <p:cNvCxnSpPr/>
            <p:nvPr/>
          </p:nvCxnSpPr>
          <p:spPr>
            <a:xfrm flipH="1">
              <a:off x="7164288" y="3789040"/>
              <a:ext cx="576064" cy="0"/>
            </a:xfrm>
            <a:prstGeom prst="line">
              <a:avLst/>
            </a:prstGeom>
          </p:spPr>
          <p:style>
            <a:lnRef idx="1">
              <a:schemeClr val="dk1"/>
            </a:lnRef>
            <a:fillRef idx="0">
              <a:schemeClr val="dk1"/>
            </a:fillRef>
            <a:effectRef idx="0">
              <a:schemeClr val="dk1"/>
            </a:effectRef>
            <a:fontRef idx="minor">
              <a:schemeClr val="tx1"/>
            </a:fontRef>
          </p:style>
        </p:cxnSp>
      </p:grpSp>
      <p:sp>
        <p:nvSpPr>
          <p:cNvPr id="42" name="テキスト ボックス 41">
            <a:extLst>
              <a:ext uri="{FF2B5EF4-FFF2-40B4-BE49-F238E27FC236}">
                <a16:creationId xmlns:a16="http://schemas.microsoft.com/office/drawing/2014/main" id="{F989AD8C-9314-452F-BC4B-29FC258670A4}"/>
              </a:ext>
            </a:extLst>
          </p:cNvPr>
          <p:cNvSpPr txBox="1"/>
          <p:nvPr/>
        </p:nvSpPr>
        <p:spPr>
          <a:xfrm>
            <a:off x="899591" y="1369951"/>
            <a:ext cx="1824513" cy="461665"/>
          </a:xfrm>
          <a:prstGeom prst="rect">
            <a:avLst/>
          </a:prstGeom>
          <a:noFill/>
        </p:spPr>
        <p:txBody>
          <a:bodyPr wrap="square" rtlCol="0">
            <a:spAutoFit/>
          </a:bodyPr>
          <a:lstStyle/>
          <a:p>
            <a:pPr algn="ctr"/>
            <a:r>
              <a:rPr lang="ja-JP" altLang="en-US" sz="1200" dirty="0">
                <a:latin typeface="BIZ UDPゴシック" panose="020B0400000000000000" pitchFamily="50" charset="-128"/>
                <a:ea typeface="BIZ UDPゴシック" panose="020B0400000000000000" pitchFamily="50" charset="-128"/>
              </a:rPr>
              <a:t>設備譲渡</a:t>
            </a:r>
            <a:endParaRPr lang="en-US" altLang="ja-JP" sz="1200" dirty="0">
              <a:latin typeface="BIZ UDPゴシック" panose="020B0400000000000000" pitchFamily="50" charset="-128"/>
              <a:ea typeface="BIZ UDPゴシック" panose="020B0400000000000000" pitchFamily="50" charset="-128"/>
            </a:endParaRPr>
          </a:p>
          <a:p>
            <a:r>
              <a:rPr lang="ja-JP" altLang="en-US" sz="1200" dirty="0">
                <a:latin typeface="BIZ UDPゴシック" panose="020B0400000000000000" pitchFamily="50" charset="-128"/>
                <a:ea typeface="BIZ UDPゴシック" panose="020B0400000000000000" pitchFamily="50" charset="-128"/>
              </a:rPr>
              <a:t>（契約期間満了後）</a:t>
            </a:r>
            <a:endParaRPr lang="en-US" altLang="ja-JP" sz="1200" dirty="0">
              <a:latin typeface="BIZ UDPゴシック" panose="020B0400000000000000" pitchFamily="50" charset="-128"/>
              <a:ea typeface="BIZ UDPゴシック" panose="020B0400000000000000" pitchFamily="50" charset="-128"/>
            </a:endParaRPr>
          </a:p>
        </p:txBody>
      </p:sp>
      <p:sp>
        <p:nvSpPr>
          <p:cNvPr id="44" name="角丸四角形 43"/>
          <p:cNvSpPr/>
          <p:nvPr/>
        </p:nvSpPr>
        <p:spPr>
          <a:xfrm>
            <a:off x="2710121" y="2132856"/>
            <a:ext cx="3878099" cy="2501929"/>
          </a:xfrm>
          <a:prstGeom prst="roundRect">
            <a:avLst/>
          </a:prstGeom>
          <a:noFill/>
          <a:ln w="381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n w="57150">
                <a:solidFill>
                  <a:schemeClr val="tx1"/>
                </a:solidFill>
              </a:ln>
              <a:latin typeface="BIZ UDPゴシック" panose="020B0400000000000000" pitchFamily="50" charset="-128"/>
              <a:ea typeface="BIZ UDPゴシック" panose="020B0400000000000000" pitchFamily="50" charset="-128"/>
            </a:endParaRPr>
          </a:p>
        </p:txBody>
      </p:sp>
      <p:sp>
        <p:nvSpPr>
          <p:cNvPr id="49" name="テキスト ボックス 48">
            <a:extLst>
              <a:ext uri="{FF2B5EF4-FFF2-40B4-BE49-F238E27FC236}">
                <a16:creationId xmlns:a16="http://schemas.microsoft.com/office/drawing/2014/main" id="{A1579D35-6489-4090-BD68-C7D10347D274}"/>
              </a:ext>
            </a:extLst>
          </p:cNvPr>
          <p:cNvSpPr txBox="1"/>
          <p:nvPr/>
        </p:nvSpPr>
        <p:spPr>
          <a:xfrm>
            <a:off x="2411760" y="84232"/>
            <a:ext cx="5760640" cy="307777"/>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altLang="ja-JP" sz="1400" dirty="0">
                <a:solidFill>
                  <a:schemeClr val="tx1"/>
                </a:solidFill>
                <a:latin typeface="BIZ UDPゴシック" panose="020B0400000000000000" pitchFamily="50" charset="-128"/>
                <a:ea typeface="BIZ UDPゴシック" panose="020B0400000000000000" pitchFamily="50" charset="-128"/>
              </a:rPr>
              <a:t>※</a:t>
            </a:r>
            <a:r>
              <a:rPr lang="ja-JP" altLang="en-US" sz="1400" dirty="0">
                <a:solidFill>
                  <a:schemeClr val="tx1"/>
                </a:solidFill>
                <a:latin typeface="BIZ UDPゴシック" panose="020B0400000000000000" pitchFamily="50" charset="-128"/>
                <a:ea typeface="BIZ UDPゴシック" panose="020B0400000000000000" pitchFamily="50" charset="-128"/>
              </a:rPr>
              <a:t>オンサイト</a:t>
            </a:r>
            <a:r>
              <a:rPr lang="en-US" altLang="ja-JP" sz="1400" dirty="0">
                <a:solidFill>
                  <a:schemeClr val="tx1"/>
                </a:solidFill>
                <a:latin typeface="BIZ UDPゴシック" panose="020B0400000000000000" pitchFamily="50" charset="-128"/>
                <a:ea typeface="BIZ UDPゴシック" panose="020B0400000000000000" pitchFamily="50" charset="-128"/>
              </a:rPr>
              <a:t>PPA</a:t>
            </a:r>
            <a:r>
              <a:rPr lang="ja-JP" altLang="en-US" sz="1400" dirty="0">
                <a:solidFill>
                  <a:schemeClr val="tx1"/>
                </a:solidFill>
                <a:latin typeface="BIZ UDPゴシック" panose="020B0400000000000000" pitchFamily="50" charset="-128"/>
                <a:ea typeface="BIZ UDPゴシック" panose="020B0400000000000000" pitchFamily="50" charset="-128"/>
              </a:rPr>
              <a:t>モデルで、リース事業者が施工業者に発注する例</a:t>
            </a:r>
            <a:endParaRPr kumimoji="1" lang="ja-JP" altLang="en-US" sz="1400" dirty="0">
              <a:solidFill>
                <a:schemeClr val="tx1"/>
              </a:solidFill>
              <a:latin typeface="BIZ UDPゴシック" panose="020B0400000000000000" pitchFamily="50" charset="-128"/>
              <a:ea typeface="BIZ UDPゴシック" panose="020B0400000000000000" pitchFamily="50" charset="-128"/>
            </a:endParaRPr>
          </a:p>
        </p:txBody>
      </p:sp>
      <p:sp>
        <p:nvSpPr>
          <p:cNvPr id="47" name="テキスト ボックス 46">
            <a:extLst>
              <a:ext uri="{FF2B5EF4-FFF2-40B4-BE49-F238E27FC236}">
                <a16:creationId xmlns:a16="http://schemas.microsoft.com/office/drawing/2014/main" id="{6AA350B7-C069-48CC-85C4-5D6F60A3DCA4}"/>
              </a:ext>
            </a:extLst>
          </p:cNvPr>
          <p:cNvSpPr txBox="1"/>
          <p:nvPr/>
        </p:nvSpPr>
        <p:spPr>
          <a:xfrm>
            <a:off x="323528" y="548680"/>
            <a:ext cx="590226" cy="369332"/>
          </a:xfrm>
          <a:prstGeom prst="rect">
            <a:avLst/>
          </a:prstGeom>
          <a:solidFill>
            <a:srgbClr val="FF0000"/>
          </a:solidFill>
        </p:spPr>
        <p:txBody>
          <a:bodyPr wrap="none" rtlCol="0">
            <a:spAutoFit/>
          </a:bodyPr>
          <a:lstStyle/>
          <a:p>
            <a:r>
              <a:rPr kumimoji="1" lang="en-US" altLang="ja-JP" dirty="0">
                <a:latin typeface="BIZ UDPゴシック" panose="020B0400000000000000" pitchFamily="50" charset="-128"/>
                <a:ea typeface="BIZ UDPゴシック" panose="020B0400000000000000" pitchFamily="50" charset="-128"/>
              </a:rPr>
              <a:t>2</a:t>
            </a:r>
            <a:r>
              <a:rPr kumimoji="1" lang="ja-JP" altLang="en-US" dirty="0">
                <a:latin typeface="BIZ UDPゴシック" panose="020B0400000000000000" pitchFamily="50" charset="-128"/>
                <a:ea typeface="BIZ UDPゴシック" panose="020B0400000000000000" pitchFamily="50" charset="-128"/>
              </a:rPr>
              <a:t>号</a:t>
            </a:r>
          </a:p>
        </p:txBody>
      </p:sp>
      <p:sp>
        <p:nvSpPr>
          <p:cNvPr id="43" name="角丸四角形 6">
            <a:extLst>
              <a:ext uri="{FF2B5EF4-FFF2-40B4-BE49-F238E27FC236}">
                <a16:creationId xmlns:a16="http://schemas.microsoft.com/office/drawing/2014/main" id="{6FBA83B8-EBDE-49AA-88E4-B3292C8F7B10}"/>
              </a:ext>
            </a:extLst>
          </p:cNvPr>
          <p:cNvSpPr/>
          <p:nvPr/>
        </p:nvSpPr>
        <p:spPr>
          <a:xfrm>
            <a:off x="2995513" y="544993"/>
            <a:ext cx="2888673" cy="1042283"/>
          </a:xfrm>
          <a:prstGeom prst="roundRect">
            <a:avLst/>
          </a:prstGeom>
          <a:noFill/>
          <a:ln w="381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n w="57150">
                <a:solidFill>
                  <a:schemeClr val="tx1"/>
                </a:solidFill>
              </a:ln>
              <a:latin typeface="BIZ UDPゴシック" panose="020B0400000000000000" pitchFamily="50" charset="-128"/>
              <a:ea typeface="BIZ UDPゴシック" panose="020B0400000000000000" pitchFamily="50" charset="-128"/>
            </a:endParaRPr>
          </a:p>
        </p:txBody>
      </p:sp>
      <p:sp>
        <p:nvSpPr>
          <p:cNvPr id="50" name="テキスト ボックス 49">
            <a:extLst>
              <a:ext uri="{FF2B5EF4-FFF2-40B4-BE49-F238E27FC236}">
                <a16:creationId xmlns:a16="http://schemas.microsoft.com/office/drawing/2014/main" id="{59C28EEC-5E63-4384-9853-1AB5787A160C}"/>
              </a:ext>
            </a:extLst>
          </p:cNvPr>
          <p:cNvSpPr txBox="1"/>
          <p:nvPr/>
        </p:nvSpPr>
        <p:spPr>
          <a:xfrm>
            <a:off x="6692179" y="2157193"/>
            <a:ext cx="2286417" cy="1169551"/>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marL="285750" indent="-285750">
              <a:buFont typeface="Wingdings" panose="05000000000000000000" pitchFamily="2" charset="2"/>
              <a:buChar char="Ø"/>
            </a:pPr>
            <a:r>
              <a:rPr lang="ja-JP" altLang="en-US" sz="1400" dirty="0">
                <a:latin typeface="BIZ UDPゴシック" panose="020B0400000000000000" pitchFamily="50" charset="-128"/>
                <a:ea typeface="BIZ UDPゴシック" panose="020B0400000000000000" pitchFamily="50" charset="-128"/>
              </a:rPr>
              <a:t> </a:t>
            </a:r>
            <a:r>
              <a:rPr lang="ja-JP" altLang="en-US" sz="1400" dirty="0">
                <a:solidFill>
                  <a:srgbClr val="FF0000"/>
                </a:solidFill>
                <a:latin typeface="BIZ UDPゴシック" panose="020B0400000000000000" pitchFamily="50" charset="-128"/>
                <a:ea typeface="BIZ UDPゴシック" panose="020B0400000000000000" pitchFamily="50" charset="-128"/>
              </a:rPr>
              <a:t>共同申請者</a:t>
            </a:r>
            <a:r>
              <a:rPr lang="ja-JP" altLang="en-US" sz="1400" dirty="0">
                <a:latin typeface="BIZ UDPゴシック" panose="020B0400000000000000" pitchFamily="50" charset="-128"/>
                <a:ea typeface="BIZ UDPゴシック" panose="020B0400000000000000" pitchFamily="50" charset="-128"/>
              </a:rPr>
              <a:t>がいるので、</a:t>
            </a:r>
            <a:r>
              <a:rPr lang="en-US" altLang="ja-JP" sz="1400" dirty="0">
                <a:latin typeface="BIZ UDPゴシック" panose="020B0400000000000000" pitchFamily="50" charset="-128"/>
                <a:ea typeface="BIZ UDPゴシック" panose="020B0400000000000000" pitchFamily="50" charset="-128"/>
              </a:rPr>
              <a:t>2</a:t>
            </a:r>
            <a:r>
              <a:rPr lang="ja-JP" altLang="en-US" sz="1400" dirty="0">
                <a:latin typeface="BIZ UDPゴシック" panose="020B0400000000000000" pitchFamily="50" charset="-128"/>
                <a:ea typeface="BIZ UDPゴシック" panose="020B0400000000000000" pitchFamily="50" charset="-128"/>
              </a:rPr>
              <a:t>号となります。</a:t>
            </a:r>
            <a:endParaRPr kumimoji="1" lang="en-US" altLang="ja-JP" sz="1400" dirty="0">
              <a:latin typeface="BIZ UDPゴシック" panose="020B0400000000000000" pitchFamily="50" charset="-128"/>
              <a:ea typeface="BIZ UDPゴシック" panose="020B0400000000000000" pitchFamily="50" charset="-128"/>
            </a:endParaRPr>
          </a:p>
          <a:p>
            <a:pPr marL="285750" indent="-285750">
              <a:buFont typeface="Wingdings" panose="05000000000000000000" pitchFamily="2" charset="2"/>
              <a:buChar char="Ø"/>
            </a:pPr>
            <a:r>
              <a:rPr kumimoji="1" lang="ja-JP" altLang="en-US" sz="1400" dirty="0">
                <a:latin typeface="BIZ UDPゴシック" panose="020B0400000000000000" pitchFamily="50" charset="-128"/>
                <a:ea typeface="BIZ UDPゴシック" panose="020B0400000000000000" pitchFamily="50" charset="-128"/>
              </a:rPr>
              <a:t>リース事業者を</a:t>
            </a:r>
            <a:r>
              <a:rPr kumimoji="1" lang="ja-JP" altLang="en-US" sz="1400" dirty="0">
                <a:solidFill>
                  <a:srgbClr val="FF0000"/>
                </a:solidFill>
                <a:latin typeface="BIZ UDPゴシック" panose="020B0400000000000000" pitchFamily="50" charset="-128"/>
                <a:ea typeface="BIZ UDPゴシック" panose="020B0400000000000000" pitchFamily="50" charset="-128"/>
              </a:rPr>
              <a:t>代表申請者</a:t>
            </a:r>
            <a:r>
              <a:rPr kumimoji="1" lang="ja-JP" altLang="en-US" sz="1400" dirty="0">
                <a:latin typeface="BIZ UDPゴシック" panose="020B0400000000000000" pitchFamily="50" charset="-128"/>
                <a:ea typeface="BIZ UDPゴシック" panose="020B0400000000000000" pitchFamily="50" charset="-128"/>
              </a:rPr>
              <a:t>とすることも可能です。</a:t>
            </a:r>
          </a:p>
        </p:txBody>
      </p:sp>
      <p:sp>
        <p:nvSpPr>
          <p:cNvPr id="51" name="正方形/長方形 50">
            <a:extLst>
              <a:ext uri="{FF2B5EF4-FFF2-40B4-BE49-F238E27FC236}">
                <a16:creationId xmlns:a16="http://schemas.microsoft.com/office/drawing/2014/main" id="{61E8EADA-3F39-4DE0-808E-8D226FA89982}"/>
              </a:ext>
            </a:extLst>
          </p:cNvPr>
          <p:cNvSpPr/>
          <p:nvPr/>
        </p:nvSpPr>
        <p:spPr>
          <a:xfrm>
            <a:off x="3830748" y="5303410"/>
            <a:ext cx="1893380" cy="8086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dirty="0">
                <a:solidFill>
                  <a:schemeClr val="bg1"/>
                </a:solidFill>
                <a:latin typeface="BIZ UDPゴシック" panose="020B0400000000000000" pitchFamily="50" charset="-128"/>
                <a:ea typeface="BIZ UDPゴシック" panose="020B0400000000000000" pitchFamily="50" charset="-128"/>
              </a:rPr>
              <a:t>◎◎</a:t>
            </a:r>
            <a:r>
              <a:rPr lang="ja-JP" altLang="en-US" sz="1600" dirty="0">
                <a:latin typeface="BIZ UDPゴシック" panose="020B0400000000000000" pitchFamily="50" charset="-128"/>
                <a:ea typeface="BIZ UDPゴシック" panose="020B0400000000000000" pitchFamily="50" charset="-128"/>
              </a:rPr>
              <a:t>株式会社</a:t>
            </a:r>
            <a:br>
              <a:rPr lang="en-US" altLang="ja-JP" sz="1600" dirty="0">
                <a:solidFill>
                  <a:prstClr val="white"/>
                </a:solidFill>
                <a:latin typeface="BIZ UDPゴシック" panose="020B0400000000000000" pitchFamily="50" charset="-128"/>
                <a:ea typeface="BIZ UDPゴシック" panose="020B0400000000000000" pitchFamily="50" charset="-128"/>
              </a:rPr>
            </a:br>
            <a:r>
              <a:rPr lang="en-US" altLang="ja-JP" sz="1600" dirty="0">
                <a:latin typeface="BIZ UDPゴシック" panose="020B0400000000000000" pitchFamily="50" charset="-128"/>
                <a:ea typeface="BIZ UDPゴシック" panose="020B0400000000000000" pitchFamily="50" charset="-128"/>
              </a:rPr>
              <a:t>【</a:t>
            </a:r>
            <a:r>
              <a:rPr lang="ja-JP" altLang="en-US" sz="1600" dirty="0">
                <a:latin typeface="BIZ UDPゴシック" panose="020B0400000000000000" pitchFamily="50" charset="-128"/>
                <a:ea typeface="BIZ UDPゴシック" panose="020B0400000000000000" pitchFamily="50" charset="-128"/>
              </a:rPr>
              <a:t>施工業者</a:t>
            </a:r>
            <a:r>
              <a:rPr kumimoji="1" lang="en-US" altLang="ja-JP" sz="1600" dirty="0">
                <a:latin typeface="BIZ UDPゴシック" panose="020B0400000000000000" pitchFamily="50" charset="-128"/>
                <a:ea typeface="BIZ UDPゴシック" panose="020B0400000000000000" pitchFamily="50" charset="-128"/>
              </a:rPr>
              <a:t>】</a:t>
            </a:r>
            <a:endParaRPr kumimoji="1" lang="ja-JP" altLang="en-US" sz="1600" dirty="0">
              <a:latin typeface="BIZ UDPゴシック" panose="020B0400000000000000" pitchFamily="50" charset="-128"/>
              <a:ea typeface="BIZ UDPゴシック" panose="020B0400000000000000" pitchFamily="50" charset="-128"/>
            </a:endParaRPr>
          </a:p>
        </p:txBody>
      </p:sp>
      <p:sp>
        <p:nvSpPr>
          <p:cNvPr id="52" name="正方形/長方形 51">
            <a:extLst>
              <a:ext uri="{FF2B5EF4-FFF2-40B4-BE49-F238E27FC236}">
                <a16:creationId xmlns:a16="http://schemas.microsoft.com/office/drawing/2014/main" id="{E5DB77A7-09EE-4203-A51B-EE3512EC5EB4}"/>
              </a:ext>
            </a:extLst>
          </p:cNvPr>
          <p:cNvSpPr/>
          <p:nvPr/>
        </p:nvSpPr>
        <p:spPr>
          <a:xfrm>
            <a:off x="3132637" y="615568"/>
            <a:ext cx="2650494" cy="8743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latin typeface="BIZ UDPゴシック" panose="020B0400000000000000" pitchFamily="50" charset="-128"/>
                <a:ea typeface="BIZ UDPゴシック" panose="020B0400000000000000" pitchFamily="50" charset="-128"/>
              </a:rPr>
              <a:t>株式会社</a:t>
            </a:r>
            <a:r>
              <a:rPr lang="ja-JP" altLang="en-US" sz="1600" dirty="0">
                <a:solidFill>
                  <a:schemeClr val="bg1"/>
                </a:solidFill>
                <a:latin typeface="BIZ UDPゴシック" panose="020B0400000000000000" pitchFamily="50" charset="-128"/>
                <a:ea typeface="BIZ UDPゴシック" panose="020B0400000000000000" pitchFamily="50" charset="-128"/>
              </a:rPr>
              <a:t>▲▲</a:t>
            </a:r>
            <a:endParaRPr kumimoji="1" lang="en-US" altLang="ja-JP" sz="1600" dirty="0">
              <a:latin typeface="BIZ UDPゴシック" panose="020B0400000000000000" pitchFamily="50" charset="-128"/>
              <a:ea typeface="BIZ UDPゴシック" panose="020B0400000000000000" pitchFamily="50" charset="-128"/>
            </a:endParaRPr>
          </a:p>
          <a:p>
            <a:pPr algn="ctr"/>
            <a:r>
              <a:rPr kumimoji="1" lang="en-US" altLang="ja-JP" sz="1600" dirty="0">
                <a:solidFill>
                  <a:schemeClr val="bg1"/>
                </a:solidFill>
                <a:latin typeface="BIZ UDPゴシック" panose="020B0400000000000000" pitchFamily="50" charset="-128"/>
                <a:ea typeface="BIZ UDPゴシック" panose="020B0400000000000000" pitchFamily="50" charset="-128"/>
              </a:rPr>
              <a:t>【</a:t>
            </a:r>
            <a:r>
              <a:rPr kumimoji="1" lang="ja-JP" altLang="en-US" sz="1600" dirty="0">
                <a:latin typeface="BIZ UDPゴシック" panose="020B0400000000000000" pitchFamily="50" charset="-128"/>
                <a:ea typeface="BIZ UDPゴシック" panose="020B0400000000000000" pitchFamily="50" charset="-128"/>
              </a:rPr>
              <a:t>施設の所有者／</a:t>
            </a:r>
            <a:r>
              <a:rPr kumimoji="1" lang="ja-JP" altLang="en-US" sz="1600" dirty="0">
                <a:solidFill>
                  <a:srgbClr val="002060"/>
                </a:solidFill>
                <a:latin typeface="BIZ UDPゴシック" panose="020B0400000000000000" pitchFamily="50" charset="-128"/>
                <a:ea typeface="BIZ UDPゴシック" panose="020B0400000000000000" pitchFamily="50" charset="-128"/>
              </a:rPr>
              <a:t>需要家</a:t>
            </a:r>
            <a:r>
              <a:rPr kumimoji="1" lang="en-US" altLang="ja-JP" sz="1600" dirty="0">
                <a:solidFill>
                  <a:schemeClr val="bg1"/>
                </a:solidFill>
                <a:latin typeface="BIZ UDPゴシック" panose="020B0400000000000000" pitchFamily="50" charset="-128"/>
                <a:ea typeface="BIZ UDPゴシック" panose="020B0400000000000000" pitchFamily="50" charset="-128"/>
              </a:rPr>
              <a:t>】</a:t>
            </a:r>
          </a:p>
          <a:p>
            <a:pPr algn="ctr"/>
            <a:r>
              <a:rPr kumimoji="1" lang="ja-JP" altLang="en-US" sz="1600" dirty="0">
                <a:solidFill>
                  <a:srgbClr val="002060"/>
                </a:solidFill>
                <a:latin typeface="BIZ UDPゴシック" panose="020B0400000000000000" pitchFamily="50" charset="-128"/>
                <a:ea typeface="BIZ UDPゴシック" panose="020B0400000000000000" pitchFamily="50" charset="-128"/>
              </a:rPr>
              <a:t>共同事業者</a:t>
            </a:r>
          </a:p>
        </p:txBody>
      </p:sp>
      <p:sp>
        <p:nvSpPr>
          <p:cNvPr id="2" name="テキスト ボックス 1">
            <a:extLst>
              <a:ext uri="{FF2B5EF4-FFF2-40B4-BE49-F238E27FC236}">
                <a16:creationId xmlns:a16="http://schemas.microsoft.com/office/drawing/2014/main" id="{2037135E-C576-B8FC-CD4C-2CFF9571D7FE}"/>
              </a:ext>
            </a:extLst>
          </p:cNvPr>
          <p:cNvSpPr txBox="1"/>
          <p:nvPr/>
        </p:nvSpPr>
        <p:spPr>
          <a:xfrm>
            <a:off x="2791959" y="4817548"/>
            <a:ext cx="1709979" cy="307777"/>
          </a:xfrm>
          <a:prstGeom prst="rect">
            <a:avLst/>
          </a:prstGeom>
          <a:noFill/>
        </p:spPr>
        <p:txBody>
          <a:bodyPr wrap="square" rtlCol="0">
            <a:spAutoFit/>
          </a:bodyPr>
          <a:lstStyle/>
          <a:p>
            <a:r>
              <a:rPr lang="ja-JP" altLang="en-US" sz="1400" dirty="0">
                <a:latin typeface="BIZ UDPゴシック" panose="020B0400000000000000" pitchFamily="50" charset="-128"/>
                <a:ea typeface="BIZ UDPゴシック" panose="020B0400000000000000" pitchFamily="50" charset="-128"/>
              </a:rPr>
              <a:t>発注・検収・</a:t>
            </a:r>
            <a:r>
              <a:rPr kumimoji="1" lang="ja-JP" altLang="en-US" sz="1400" dirty="0">
                <a:latin typeface="BIZ UDPゴシック" panose="020B0400000000000000" pitchFamily="50" charset="-128"/>
                <a:ea typeface="BIZ UDPゴシック" panose="020B0400000000000000" pitchFamily="50" charset="-128"/>
              </a:rPr>
              <a:t>支払</a:t>
            </a:r>
          </a:p>
        </p:txBody>
      </p:sp>
      <p:sp>
        <p:nvSpPr>
          <p:cNvPr id="28" name="テキスト ボックス 27">
            <a:extLst>
              <a:ext uri="{FF2B5EF4-FFF2-40B4-BE49-F238E27FC236}">
                <a16:creationId xmlns:a16="http://schemas.microsoft.com/office/drawing/2014/main" id="{D6D6337C-A413-4AC0-A10D-1CE8DC202DD9}"/>
              </a:ext>
            </a:extLst>
          </p:cNvPr>
          <p:cNvSpPr txBox="1"/>
          <p:nvPr/>
        </p:nvSpPr>
        <p:spPr>
          <a:xfrm>
            <a:off x="4799064" y="3145888"/>
            <a:ext cx="1850127" cy="523220"/>
          </a:xfrm>
          <a:prstGeom prst="rect">
            <a:avLst/>
          </a:prstGeom>
          <a:noFill/>
        </p:spPr>
        <p:txBody>
          <a:bodyPr wrap="square" rtlCol="0">
            <a:spAutoFit/>
          </a:bodyPr>
          <a:lstStyle/>
          <a:p>
            <a:r>
              <a:rPr lang="ja-JP" altLang="en-US" sz="1400" dirty="0">
                <a:latin typeface="BIZ UDPゴシック" panose="020B0400000000000000" pitchFamily="50" charset="-128"/>
                <a:ea typeface="BIZ UDPゴシック" panose="020B0400000000000000" pitchFamily="50" charset="-128"/>
              </a:rPr>
              <a:t>太陽光発電設備・</a:t>
            </a:r>
            <a:endParaRPr lang="en-US" altLang="ja-JP" sz="1400" dirty="0">
              <a:latin typeface="BIZ UDPゴシック" panose="020B0400000000000000" pitchFamily="50" charset="-128"/>
              <a:ea typeface="BIZ UDPゴシック" panose="020B0400000000000000" pitchFamily="50" charset="-128"/>
            </a:endParaRPr>
          </a:p>
          <a:p>
            <a:r>
              <a:rPr lang="ja-JP" altLang="en-US" sz="1400" dirty="0">
                <a:latin typeface="BIZ UDPゴシック" panose="020B0400000000000000" pitchFamily="50" charset="-128"/>
                <a:ea typeface="BIZ UDPゴシック" panose="020B0400000000000000" pitchFamily="50" charset="-128"/>
              </a:rPr>
              <a:t>定置用蓄電池の提供</a:t>
            </a:r>
            <a:endParaRPr lang="en-US" altLang="ja-JP" sz="1400"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41006386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D5DD8C84-55C6-42A4-8B48-CEA429F225C7}"/>
              </a:ext>
            </a:extLst>
          </p:cNvPr>
          <p:cNvSpPr/>
          <p:nvPr/>
        </p:nvSpPr>
        <p:spPr>
          <a:xfrm>
            <a:off x="2052206" y="3124207"/>
            <a:ext cx="2758252" cy="8640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dirty="0">
                <a:solidFill>
                  <a:prstClr val="white"/>
                </a:solidFill>
                <a:latin typeface="BIZ UDPゴシック" panose="020B0400000000000000" pitchFamily="50" charset="-128"/>
                <a:ea typeface="BIZ UDPゴシック" panose="020B0400000000000000" pitchFamily="50" charset="-128"/>
              </a:rPr>
              <a:t>株式会社●●</a:t>
            </a:r>
            <a:endParaRPr lang="en-US" altLang="ja-JP" sz="1600" dirty="0">
              <a:solidFill>
                <a:prstClr val="white"/>
              </a:solidFill>
              <a:latin typeface="BIZ UDPゴシック" panose="020B0400000000000000" pitchFamily="50" charset="-128"/>
              <a:ea typeface="BIZ UDPゴシック" panose="020B0400000000000000" pitchFamily="50" charset="-128"/>
            </a:endParaRPr>
          </a:p>
          <a:p>
            <a:pPr algn="ctr"/>
            <a:r>
              <a:rPr lang="en-US" altLang="ja-JP" sz="1600" dirty="0">
                <a:latin typeface="BIZ UDPゴシック" panose="020B0400000000000000" pitchFamily="50" charset="-128"/>
                <a:ea typeface="BIZ UDPゴシック" panose="020B0400000000000000" pitchFamily="50" charset="-128"/>
              </a:rPr>
              <a:t>【</a:t>
            </a:r>
            <a:r>
              <a:rPr lang="en-US" altLang="ja-JP" sz="1600" dirty="0">
                <a:solidFill>
                  <a:prstClr val="white"/>
                </a:solidFill>
                <a:latin typeface="BIZ UDPゴシック" panose="020B0400000000000000" pitchFamily="50" charset="-128"/>
                <a:ea typeface="BIZ UDPゴシック" panose="020B0400000000000000" pitchFamily="50" charset="-128"/>
              </a:rPr>
              <a:t> PPA</a:t>
            </a:r>
            <a:r>
              <a:rPr lang="ja-JP" altLang="en-US" sz="1600" dirty="0">
                <a:solidFill>
                  <a:prstClr val="white"/>
                </a:solidFill>
                <a:latin typeface="BIZ UDPゴシック" panose="020B0400000000000000" pitchFamily="50" charset="-128"/>
                <a:ea typeface="BIZ UDPゴシック" panose="020B0400000000000000" pitchFamily="50" charset="-128"/>
              </a:rPr>
              <a:t>事業者</a:t>
            </a:r>
            <a:r>
              <a:rPr lang="en-US" altLang="ja-JP" sz="1600" dirty="0">
                <a:latin typeface="BIZ UDPゴシック" panose="020B0400000000000000" pitchFamily="50" charset="-128"/>
                <a:ea typeface="BIZ UDPゴシック" panose="020B0400000000000000" pitchFamily="50" charset="-128"/>
              </a:rPr>
              <a:t>】</a:t>
            </a:r>
            <a:br>
              <a:rPr lang="en-US" altLang="ja-JP" sz="1600" dirty="0">
                <a:solidFill>
                  <a:prstClr val="white"/>
                </a:solidFill>
                <a:latin typeface="BIZ UDPゴシック" panose="020B0400000000000000" pitchFamily="50" charset="-128"/>
                <a:ea typeface="BIZ UDPゴシック" panose="020B0400000000000000" pitchFamily="50" charset="-128"/>
              </a:rPr>
            </a:br>
            <a:r>
              <a:rPr lang="ja-JP" altLang="en-US" sz="1600" dirty="0">
                <a:solidFill>
                  <a:srgbClr val="FF0000"/>
                </a:solidFill>
                <a:latin typeface="BIZ UDPゴシック" panose="020B0400000000000000" pitchFamily="50" charset="-128"/>
                <a:ea typeface="BIZ UDPゴシック" panose="020B0400000000000000" pitchFamily="50" charset="-128"/>
              </a:rPr>
              <a:t>共同申請者（代表事業者）</a:t>
            </a:r>
            <a:endParaRPr kumimoji="1" lang="ja-JP" altLang="en-US" sz="1600" dirty="0">
              <a:solidFill>
                <a:srgbClr val="FF0000"/>
              </a:solidFill>
              <a:latin typeface="BIZ UDPゴシック" panose="020B0400000000000000" pitchFamily="50" charset="-128"/>
              <a:ea typeface="BIZ UDPゴシック" panose="020B0400000000000000" pitchFamily="50" charset="-128"/>
            </a:endParaRPr>
          </a:p>
        </p:txBody>
      </p:sp>
      <p:cxnSp>
        <p:nvCxnSpPr>
          <p:cNvPr id="17" name="直線矢印コネクタ 16">
            <a:extLst>
              <a:ext uri="{FF2B5EF4-FFF2-40B4-BE49-F238E27FC236}">
                <a16:creationId xmlns:a16="http://schemas.microsoft.com/office/drawing/2014/main" id="{31F86A75-0D35-4118-9466-958583A0DC0E}"/>
              </a:ext>
            </a:extLst>
          </p:cNvPr>
          <p:cNvCxnSpPr>
            <a:cxnSpLocks/>
          </p:cNvCxnSpPr>
          <p:nvPr/>
        </p:nvCxnSpPr>
        <p:spPr>
          <a:xfrm flipV="1">
            <a:off x="3405092" y="2140507"/>
            <a:ext cx="0" cy="90000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 name="直線矢印コネクタ 17">
            <a:extLst>
              <a:ext uri="{FF2B5EF4-FFF2-40B4-BE49-F238E27FC236}">
                <a16:creationId xmlns:a16="http://schemas.microsoft.com/office/drawing/2014/main" id="{7AA7026E-86B8-4510-B5D8-7D43A985F9F7}"/>
              </a:ext>
            </a:extLst>
          </p:cNvPr>
          <p:cNvCxnSpPr>
            <a:cxnSpLocks/>
          </p:cNvCxnSpPr>
          <p:nvPr/>
        </p:nvCxnSpPr>
        <p:spPr>
          <a:xfrm>
            <a:off x="3049809" y="2169054"/>
            <a:ext cx="0" cy="90000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5" name="テキスト ボックス 24">
            <a:extLst>
              <a:ext uri="{FF2B5EF4-FFF2-40B4-BE49-F238E27FC236}">
                <a16:creationId xmlns:a16="http://schemas.microsoft.com/office/drawing/2014/main" id="{9274D1A9-143A-4A6A-87F7-536512DAAEAD}"/>
              </a:ext>
            </a:extLst>
          </p:cNvPr>
          <p:cNvSpPr txBox="1"/>
          <p:nvPr/>
        </p:nvSpPr>
        <p:spPr>
          <a:xfrm>
            <a:off x="5270909" y="3011694"/>
            <a:ext cx="1893379" cy="461665"/>
          </a:xfrm>
          <a:prstGeom prst="rect">
            <a:avLst/>
          </a:prstGeom>
          <a:noFill/>
        </p:spPr>
        <p:txBody>
          <a:bodyPr wrap="square" rtlCol="0">
            <a:spAutoFit/>
          </a:bodyPr>
          <a:lstStyle/>
          <a:p>
            <a:r>
              <a:rPr lang="ja-JP" altLang="en-US" sz="1200" dirty="0">
                <a:latin typeface="BIZ UDPゴシック" panose="020B0400000000000000" pitchFamily="50" charset="-128"/>
                <a:ea typeface="BIZ UDPゴシック" panose="020B0400000000000000" pitchFamily="50" charset="-128"/>
              </a:rPr>
              <a:t>需要地に太陽光発電設備・定置用蓄電池を設置</a:t>
            </a:r>
            <a:endParaRPr lang="en-US" altLang="ja-JP" sz="1200" dirty="0">
              <a:latin typeface="BIZ UDPゴシック" panose="020B0400000000000000" pitchFamily="50" charset="-128"/>
              <a:ea typeface="BIZ UDPゴシック" panose="020B0400000000000000" pitchFamily="50" charset="-128"/>
            </a:endParaRPr>
          </a:p>
        </p:txBody>
      </p:sp>
      <p:sp>
        <p:nvSpPr>
          <p:cNvPr id="28" name="テキスト ボックス 27">
            <a:extLst>
              <a:ext uri="{FF2B5EF4-FFF2-40B4-BE49-F238E27FC236}">
                <a16:creationId xmlns:a16="http://schemas.microsoft.com/office/drawing/2014/main" id="{D6D6337C-A413-4AC0-A10D-1CE8DC202DD9}"/>
              </a:ext>
            </a:extLst>
          </p:cNvPr>
          <p:cNvSpPr txBox="1"/>
          <p:nvPr/>
        </p:nvSpPr>
        <p:spPr>
          <a:xfrm>
            <a:off x="3431332" y="2317905"/>
            <a:ext cx="1876807" cy="523220"/>
          </a:xfrm>
          <a:prstGeom prst="rect">
            <a:avLst/>
          </a:prstGeom>
          <a:noFill/>
        </p:spPr>
        <p:txBody>
          <a:bodyPr wrap="square" rtlCol="0">
            <a:spAutoFit/>
          </a:bodyPr>
          <a:lstStyle/>
          <a:p>
            <a:r>
              <a:rPr lang="ja-JP" altLang="en-US" sz="1400" dirty="0">
                <a:latin typeface="BIZ UDPゴシック" panose="020B0400000000000000" pitchFamily="50" charset="-128"/>
                <a:ea typeface="BIZ UDPゴシック" panose="020B0400000000000000" pitchFamily="50" charset="-128"/>
              </a:rPr>
              <a:t>太陽光発電設備・</a:t>
            </a:r>
            <a:endParaRPr lang="en-US" altLang="ja-JP" sz="1400" dirty="0">
              <a:latin typeface="BIZ UDPゴシック" panose="020B0400000000000000" pitchFamily="50" charset="-128"/>
              <a:ea typeface="BIZ UDPゴシック" panose="020B0400000000000000" pitchFamily="50" charset="-128"/>
            </a:endParaRPr>
          </a:p>
          <a:p>
            <a:r>
              <a:rPr lang="ja-JP" altLang="en-US" sz="1400" dirty="0">
                <a:latin typeface="BIZ UDPゴシック" panose="020B0400000000000000" pitchFamily="50" charset="-128"/>
                <a:ea typeface="BIZ UDPゴシック" panose="020B0400000000000000" pitchFamily="50" charset="-128"/>
              </a:rPr>
              <a:t>定置用蓄電池の使用</a:t>
            </a:r>
            <a:endParaRPr lang="en-US" altLang="ja-JP" sz="1400" dirty="0">
              <a:latin typeface="BIZ UDPゴシック" panose="020B0400000000000000" pitchFamily="50" charset="-128"/>
              <a:ea typeface="BIZ UDPゴシック" panose="020B0400000000000000" pitchFamily="50" charset="-128"/>
            </a:endParaRPr>
          </a:p>
        </p:txBody>
      </p:sp>
      <p:sp>
        <p:nvSpPr>
          <p:cNvPr id="29" name="テキスト ボックス 28">
            <a:extLst>
              <a:ext uri="{FF2B5EF4-FFF2-40B4-BE49-F238E27FC236}">
                <a16:creationId xmlns:a16="http://schemas.microsoft.com/office/drawing/2014/main" id="{B3065179-BE7F-4961-A982-95FF8B545785}"/>
              </a:ext>
            </a:extLst>
          </p:cNvPr>
          <p:cNvSpPr txBox="1"/>
          <p:nvPr/>
        </p:nvSpPr>
        <p:spPr>
          <a:xfrm>
            <a:off x="2473310" y="68104"/>
            <a:ext cx="5051018" cy="307777"/>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altLang="ja-JP" sz="1400" dirty="0">
                <a:solidFill>
                  <a:schemeClr val="tx1"/>
                </a:solidFill>
                <a:latin typeface="BIZ UDPゴシック" panose="020B0400000000000000" pitchFamily="50" charset="-128"/>
                <a:ea typeface="BIZ UDPゴシック" panose="020B0400000000000000" pitchFamily="50" charset="-128"/>
              </a:rPr>
              <a:t>※</a:t>
            </a:r>
            <a:r>
              <a:rPr lang="ja-JP" altLang="en-US" sz="1400" dirty="0">
                <a:solidFill>
                  <a:schemeClr val="tx1"/>
                </a:solidFill>
                <a:latin typeface="BIZ UDPゴシック" panose="020B0400000000000000" pitchFamily="50" charset="-128"/>
                <a:ea typeface="BIZ UDPゴシック" panose="020B0400000000000000" pitchFamily="50" charset="-128"/>
              </a:rPr>
              <a:t>オンサイト</a:t>
            </a:r>
            <a:r>
              <a:rPr lang="en-US" altLang="ja-JP" sz="1400" dirty="0">
                <a:solidFill>
                  <a:schemeClr val="tx1"/>
                </a:solidFill>
                <a:latin typeface="BIZ UDPゴシック" panose="020B0400000000000000" pitchFamily="50" charset="-128"/>
                <a:ea typeface="BIZ UDPゴシック" panose="020B0400000000000000" pitchFamily="50" charset="-128"/>
              </a:rPr>
              <a:t>PPA</a:t>
            </a:r>
            <a:r>
              <a:rPr lang="ja-JP" altLang="en-US" sz="1400" dirty="0">
                <a:solidFill>
                  <a:schemeClr val="tx1"/>
                </a:solidFill>
                <a:latin typeface="BIZ UDPゴシック" panose="020B0400000000000000" pitchFamily="50" charset="-128"/>
                <a:ea typeface="BIZ UDPゴシック" panose="020B0400000000000000" pitchFamily="50" charset="-128"/>
              </a:rPr>
              <a:t>モデルで、リースバック契約を締結する例</a:t>
            </a:r>
            <a:endParaRPr kumimoji="1" lang="ja-JP" altLang="en-US" dirty="0">
              <a:solidFill>
                <a:schemeClr val="tx1"/>
              </a:solidFill>
              <a:latin typeface="BIZ UDPゴシック" panose="020B0400000000000000" pitchFamily="50" charset="-128"/>
              <a:ea typeface="BIZ UDPゴシック" panose="020B0400000000000000" pitchFamily="50" charset="-128"/>
            </a:endParaRPr>
          </a:p>
        </p:txBody>
      </p:sp>
      <p:sp>
        <p:nvSpPr>
          <p:cNvPr id="20" name="正方形/長方形 19">
            <a:extLst>
              <a:ext uri="{FF2B5EF4-FFF2-40B4-BE49-F238E27FC236}">
                <a16:creationId xmlns:a16="http://schemas.microsoft.com/office/drawing/2014/main" id="{5177A4B5-3C2E-4D47-A38B-BAB00F176942}"/>
              </a:ext>
            </a:extLst>
          </p:cNvPr>
          <p:cNvSpPr/>
          <p:nvPr/>
        </p:nvSpPr>
        <p:spPr>
          <a:xfrm>
            <a:off x="1763688" y="4993811"/>
            <a:ext cx="3319547" cy="8640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dirty="0">
                <a:solidFill>
                  <a:prstClr val="white"/>
                </a:solidFill>
                <a:latin typeface="BIZ UDPゴシック" panose="020B0400000000000000" pitchFamily="50" charset="-128"/>
                <a:ea typeface="BIZ UDPゴシック" panose="020B0400000000000000" pitchFamily="50" charset="-128"/>
              </a:rPr>
              <a:t>株式会社■■</a:t>
            </a:r>
            <a:br>
              <a:rPr lang="en-US" altLang="ja-JP" sz="1600" dirty="0">
                <a:solidFill>
                  <a:prstClr val="white"/>
                </a:solidFill>
                <a:latin typeface="BIZ UDPゴシック" panose="020B0400000000000000" pitchFamily="50" charset="-128"/>
                <a:ea typeface="BIZ UDPゴシック" panose="020B0400000000000000" pitchFamily="50" charset="-128"/>
              </a:rPr>
            </a:br>
            <a:r>
              <a:rPr lang="en-US" altLang="ja-JP" sz="1600" dirty="0">
                <a:latin typeface="BIZ UDPゴシック" panose="020B0400000000000000" pitchFamily="50" charset="-128"/>
                <a:ea typeface="BIZ UDPゴシック" panose="020B0400000000000000" pitchFamily="50" charset="-128"/>
              </a:rPr>
              <a:t>【</a:t>
            </a:r>
            <a:r>
              <a:rPr lang="ja-JP" altLang="en-US" sz="1600" dirty="0">
                <a:latin typeface="BIZ UDPゴシック" panose="020B0400000000000000" pitchFamily="50" charset="-128"/>
                <a:ea typeface="BIZ UDPゴシック" panose="020B0400000000000000" pitchFamily="50" charset="-128"/>
              </a:rPr>
              <a:t>設備の所有者／リース事業者</a:t>
            </a:r>
            <a:r>
              <a:rPr kumimoji="1" lang="en-US" altLang="ja-JP" sz="1600" dirty="0">
                <a:latin typeface="BIZ UDPゴシック" panose="020B0400000000000000" pitchFamily="50" charset="-128"/>
                <a:ea typeface="BIZ UDPゴシック" panose="020B0400000000000000" pitchFamily="50" charset="-128"/>
              </a:rPr>
              <a:t>】</a:t>
            </a:r>
          </a:p>
          <a:p>
            <a:pPr algn="ctr"/>
            <a:r>
              <a:rPr kumimoji="1" lang="ja-JP" altLang="en-US" sz="1600" dirty="0">
                <a:solidFill>
                  <a:srgbClr val="FF0000"/>
                </a:solidFill>
                <a:latin typeface="BIZ UDPゴシック" panose="020B0400000000000000" pitchFamily="50" charset="-128"/>
                <a:ea typeface="BIZ UDPゴシック" panose="020B0400000000000000" pitchFamily="50" charset="-128"/>
              </a:rPr>
              <a:t>代表申請者（代表事業者）</a:t>
            </a:r>
          </a:p>
        </p:txBody>
      </p:sp>
      <p:sp>
        <p:nvSpPr>
          <p:cNvPr id="30" name="テキスト ボックス 29">
            <a:extLst>
              <a:ext uri="{FF2B5EF4-FFF2-40B4-BE49-F238E27FC236}">
                <a16:creationId xmlns:a16="http://schemas.microsoft.com/office/drawing/2014/main" id="{8F7F1782-EEC5-41C0-A028-3F7FB77DADF1}"/>
              </a:ext>
            </a:extLst>
          </p:cNvPr>
          <p:cNvSpPr txBox="1"/>
          <p:nvPr/>
        </p:nvSpPr>
        <p:spPr>
          <a:xfrm>
            <a:off x="1459135" y="4284575"/>
            <a:ext cx="864097" cy="461665"/>
          </a:xfrm>
          <a:prstGeom prst="rect">
            <a:avLst/>
          </a:prstGeom>
          <a:noFill/>
        </p:spPr>
        <p:txBody>
          <a:bodyPr wrap="square" rtlCol="0">
            <a:spAutoFit/>
          </a:bodyPr>
          <a:lstStyle/>
          <a:p>
            <a:r>
              <a:rPr lang="ja-JP" altLang="en-US" sz="1200" dirty="0">
                <a:latin typeface="BIZ UDPゴシック" panose="020B0400000000000000" pitchFamily="50" charset="-128"/>
                <a:ea typeface="BIZ UDPゴシック" panose="020B0400000000000000" pitchFamily="50" charset="-128"/>
              </a:rPr>
              <a:t>リース料金の</a:t>
            </a:r>
            <a:r>
              <a:rPr kumimoji="1" lang="ja-JP" altLang="en-US" sz="1200" dirty="0">
                <a:latin typeface="BIZ UDPゴシック" panose="020B0400000000000000" pitchFamily="50" charset="-128"/>
                <a:ea typeface="BIZ UDPゴシック" panose="020B0400000000000000" pitchFamily="50" charset="-128"/>
              </a:rPr>
              <a:t>支払</a:t>
            </a:r>
            <a:endParaRPr kumimoji="1" lang="en-US" altLang="ja-JP" sz="1200" dirty="0">
              <a:latin typeface="BIZ UDPゴシック" panose="020B0400000000000000" pitchFamily="50" charset="-128"/>
              <a:ea typeface="BIZ UDPゴシック" panose="020B0400000000000000" pitchFamily="50" charset="-128"/>
            </a:endParaRPr>
          </a:p>
        </p:txBody>
      </p:sp>
      <p:cxnSp>
        <p:nvCxnSpPr>
          <p:cNvPr id="31" name="直線矢印コネクタ 30">
            <a:extLst>
              <a:ext uri="{FF2B5EF4-FFF2-40B4-BE49-F238E27FC236}">
                <a16:creationId xmlns:a16="http://schemas.microsoft.com/office/drawing/2014/main" id="{D0A71BF0-FCF9-4A84-B4E3-095F21489971}"/>
              </a:ext>
            </a:extLst>
          </p:cNvPr>
          <p:cNvCxnSpPr>
            <a:cxnSpLocks/>
          </p:cNvCxnSpPr>
          <p:nvPr/>
        </p:nvCxnSpPr>
        <p:spPr>
          <a:xfrm flipV="1">
            <a:off x="2422704" y="4005064"/>
            <a:ext cx="0" cy="93600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2" name="直線矢印コネクタ 31">
            <a:extLst>
              <a:ext uri="{FF2B5EF4-FFF2-40B4-BE49-F238E27FC236}">
                <a16:creationId xmlns:a16="http://schemas.microsoft.com/office/drawing/2014/main" id="{64F2307D-13FC-4A09-8CF5-1708B4CCCD22}"/>
              </a:ext>
            </a:extLst>
          </p:cNvPr>
          <p:cNvCxnSpPr>
            <a:cxnSpLocks/>
          </p:cNvCxnSpPr>
          <p:nvPr/>
        </p:nvCxnSpPr>
        <p:spPr>
          <a:xfrm>
            <a:off x="2238832" y="4024334"/>
            <a:ext cx="0" cy="93600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 name="直線矢印コネクタ 5">
            <a:extLst>
              <a:ext uri="{FF2B5EF4-FFF2-40B4-BE49-F238E27FC236}">
                <a16:creationId xmlns:a16="http://schemas.microsoft.com/office/drawing/2014/main" id="{C6EAD447-8D99-4552-A036-73326EE53EDA}"/>
              </a:ext>
            </a:extLst>
          </p:cNvPr>
          <p:cNvCxnSpPr>
            <a:cxnSpLocks/>
          </p:cNvCxnSpPr>
          <p:nvPr/>
        </p:nvCxnSpPr>
        <p:spPr>
          <a:xfrm flipH="1">
            <a:off x="4860032" y="3473826"/>
            <a:ext cx="2160000"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9" name="直線矢印コネクタ 8">
            <a:extLst>
              <a:ext uri="{FF2B5EF4-FFF2-40B4-BE49-F238E27FC236}">
                <a16:creationId xmlns:a16="http://schemas.microsoft.com/office/drawing/2014/main" id="{C72C2D44-1E6D-4F92-BA09-D661540E3135}"/>
              </a:ext>
            </a:extLst>
          </p:cNvPr>
          <p:cNvCxnSpPr>
            <a:cxnSpLocks/>
          </p:cNvCxnSpPr>
          <p:nvPr/>
        </p:nvCxnSpPr>
        <p:spPr>
          <a:xfrm>
            <a:off x="4924626" y="3654867"/>
            <a:ext cx="2160000"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33" name="直線矢印コネクタ 32">
            <a:extLst>
              <a:ext uri="{FF2B5EF4-FFF2-40B4-BE49-F238E27FC236}">
                <a16:creationId xmlns:a16="http://schemas.microsoft.com/office/drawing/2014/main" id="{9B91D88B-2579-4943-A872-45381DBD8D49}"/>
              </a:ext>
            </a:extLst>
          </p:cNvPr>
          <p:cNvCxnSpPr>
            <a:cxnSpLocks/>
          </p:cNvCxnSpPr>
          <p:nvPr/>
        </p:nvCxnSpPr>
        <p:spPr>
          <a:xfrm flipV="1">
            <a:off x="4139952" y="4005064"/>
            <a:ext cx="0" cy="93600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4" name="直線矢印コネクタ 33">
            <a:extLst>
              <a:ext uri="{FF2B5EF4-FFF2-40B4-BE49-F238E27FC236}">
                <a16:creationId xmlns:a16="http://schemas.microsoft.com/office/drawing/2014/main" id="{BAC191C0-FD0D-4519-ABC9-C9F193585AFA}"/>
              </a:ext>
            </a:extLst>
          </p:cNvPr>
          <p:cNvCxnSpPr>
            <a:cxnSpLocks/>
          </p:cNvCxnSpPr>
          <p:nvPr/>
        </p:nvCxnSpPr>
        <p:spPr>
          <a:xfrm>
            <a:off x="4283968" y="4005064"/>
            <a:ext cx="0" cy="93600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5" name="テキスト ボックス 34">
            <a:extLst>
              <a:ext uri="{FF2B5EF4-FFF2-40B4-BE49-F238E27FC236}">
                <a16:creationId xmlns:a16="http://schemas.microsoft.com/office/drawing/2014/main" id="{A9BCD0AD-6D65-452E-AA58-127C63EC6591}"/>
              </a:ext>
            </a:extLst>
          </p:cNvPr>
          <p:cNvSpPr txBox="1"/>
          <p:nvPr/>
        </p:nvSpPr>
        <p:spPr>
          <a:xfrm>
            <a:off x="4231979" y="4348598"/>
            <a:ext cx="1047221" cy="276999"/>
          </a:xfrm>
          <a:prstGeom prst="rect">
            <a:avLst/>
          </a:prstGeom>
          <a:noFill/>
        </p:spPr>
        <p:txBody>
          <a:bodyPr wrap="square" rtlCol="0">
            <a:spAutoFit/>
          </a:bodyPr>
          <a:lstStyle/>
          <a:p>
            <a:r>
              <a:rPr lang="ja-JP" altLang="en-US" sz="1200" dirty="0">
                <a:latin typeface="BIZ UDPゴシック" panose="020B0400000000000000" pitchFamily="50" charset="-128"/>
                <a:ea typeface="BIZ UDPゴシック" panose="020B0400000000000000" pitchFamily="50" charset="-128"/>
              </a:rPr>
              <a:t>設備の売却</a:t>
            </a:r>
          </a:p>
        </p:txBody>
      </p:sp>
      <p:sp>
        <p:nvSpPr>
          <p:cNvPr id="39" name="テキスト ボックス 38">
            <a:extLst>
              <a:ext uri="{FF2B5EF4-FFF2-40B4-BE49-F238E27FC236}">
                <a16:creationId xmlns:a16="http://schemas.microsoft.com/office/drawing/2014/main" id="{F989AD8C-9314-452F-BC4B-29FC258670A4}"/>
              </a:ext>
            </a:extLst>
          </p:cNvPr>
          <p:cNvSpPr txBox="1"/>
          <p:nvPr/>
        </p:nvSpPr>
        <p:spPr>
          <a:xfrm>
            <a:off x="54302" y="4883509"/>
            <a:ext cx="1665212" cy="461665"/>
          </a:xfrm>
          <a:prstGeom prst="rect">
            <a:avLst/>
          </a:prstGeom>
          <a:noFill/>
        </p:spPr>
        <p:txBody>
          <a:bodyPr wrap="square" rtlCol="0">
            <a:spAutoFit/>
          </a:bodyPr>
          <a:lstStyle/>
          <a:p>
            <a:pPr algn="ctr"/>
            <a:r>
              <a:rPr lang="ja-JP" altLang="en-US" sz="1200" dirty="0">
                <a:latin typeface="BIZ UDPゴシック" panose="020B0400000000000000" pitchFamily="50" charset="-128"/>
                <a:ea typeface="BIZ UDPゴシック" panose="020B0400000000000000" pitchFamily="50" charset="-128"/>
              </a:rPr>
              <a:t>設備譲渡</a:t>
            </a:r>
            <a:endParaRPr lang="en-US" altLang="ja-JP" sz="1200" dirty="0">
              <a:latin typeface="BIZ UDPゴシック" panose="020B0400000000000000" pitchFamily="50" charset="-128"/>
              <a:ea typeface="BIZ UDPゴシック" panose="020B0400000000000000" pitchFamily="50" charset="-128"/>
            </a:endParaRPr>
          </a:p>
          <a:p>
            <a:r>
              <a:rPr lang="ja-JP" altLang="en-US" sz="1200" dirty="0">
                <a:latin typeface="BIZ UDPゴシック" panose="020B0400000000000000" pitchFamily="50" charset="-128"/>
                <a:ea typeface="BIZ UDPゴシック" panose="020B0400000000000000" pitchFamily="50" charset="-128"/>
              </a:rPr>
              <a:t>（契約期間満了後）</a:t>
            </a:r>
            <a:endParaRPr lang="en-US" altLang="ja-JP" sz="1200" dirty="0">
              <a:latin typeface="BIZ UDPゴシック" panose="020B0400000000000000" pitchFamily="50" charset="-128"/>
              <a:ea typeface="BIZ UDPゴシック" panose="020B0400000000000000" pitchFamily="50" charset="-128"/>
            </a:endParaRPr>
          </a:p>
        </p:txBody>
      </p:sp>
      <p:grpSp>
        <p:nvGrpSpPr>
          <p:cNvPr id="40" name="グループ化 39"/>
          <p:cNvGrpSpPr/>
          <p:nvPr/>
        </p:nvGrpSpPr>
        <p:grpSpPr>
          <a:xfrm flipH="1">
            <a:off x="1211376" y="1628799"/>
            <a:ext cx="748318" cy="1710533"/>
            <a:chOff x="7092280" y="1899992"/>
            <a:chExt cx="648072" cy="1889048"/>
          </a:xfrm>
        </p:grpSpPr>
        <p:cxnSp>
          <p:nvCxnSpPr>
            <p:cNvPr id="41" name="直線矢印コネクタ 40"/>
            <p:cNvCxnSpPr/>
            <p:nvPr/>
          </p:nvCxnSpPr>
          <p:spPr>
            <a:xfrm flipH="1">
              <a:off x="7092280" y="1899992"/>
              <a:ext cx="648072"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42" name="直線コネクタ 41"/>
            <p:cNvCxnSpPr/>
            <p:nvPr/>
          </p:nvCxnSpPr>
          <p:spPr>
            <a:xfrm>
              <a:off x="7740352" y="1899992"/>
              <a:ext cx="0" cy="1889048"/>
            </a:xfrm>
            <a:prstGeom prst="line">
              <a:avLst/>
            </a:prstGeom>
          </p:spPr>
          <p:style>
            <a:lnRef idx="1">
              <a:schemeClr val="dk1"/>
            </a:lnRef>
            <a:fillRef idx="0">
              <a:schemeClr val="dk1"/>
            </a:fillRef>
            <a:effectRef idx="0">
              <a:schemeClr val="dk1"/>
            </a:effectRef>
            <a:fontRef idx="minor">
              <a:schemeClr val="tx1"/>
            </a:fontRef>
          </p:style>
        </p:cxnSp>
        <p:cxnSp>
          <p:nvCxnSpPr>
            <p:cNvPr id="43" name="直線コネクタ 42"/>
            <p:cNvCxnSpPr/>
            <p:nvPr/>
          </p:nvCxnSpPr>
          <p:spPr>
            <a:xfrm flipH="1">
              <a:off x="7164288" y="3789040"/>
              <a:ext cx="576064" cy="0"/>
            </a:xfrm>
            <a:prstGeom prst="line">
              <a:avLst/>
            </a:prstGeom>
          </p:spPr>
          <p:style>
            <a:lnRef idx="1">
              <a:schemeClr val="dk1"/>
            </a:lnRef>
            <a:fillRef idx="0">
              <a:schemeClr val="dk1"/>
            </a:fillRef>
            <a:effectRef idx="0">
              <a:schemeClr val="dk1"/>
            </a:effectRef>
            <a:fontRef idx="minor">
              <a:schemeClr val="tx1"/>
            </a:fontRef>
          </p:style>
        </p:cxnSp>
      </p:grpSp>
      <p:grpSp>
        <p:nvGrpSpPr>
          <p:cNvPr id="44" name="グループ化 43"/>
          <p:cNvGrpSpPr/>
          <p:nvPr/>
        </p:nvGrpSpPr>
        <p:grpSpPr>
          <a:xfrm flipH="1">
            <a:off x="1226883" y="3539213"/>
            <a:ext cx="649664" cy="1889048"/>
            <a:chOff x="7092280" y="1899992"/>
            <a:chExt cx="648072" cy="1889048"/>
          </a:xfrm>
        </p:grpSpPr>
        <p:cxnSp>
          <p:nvCxnSpPr>
            <p:cNvPr id="45" name="直線矢印コネクタ 44"/>
            <p:cNvCxnSpPr/>
            <p:nvPr/>
          </p:nvCxnSpPr>
          <p:spPr>
            <a:xfrm flipH="1">
              <a:off x="7092280" y="1899992"/>
              <a:ext cx="648072"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46" name="直線コネクタ 45"/>
            <p:cNvCxnSpPr/>
            <p:nvPr/>
          </p:nvCxnSpPr>
          <p:spPr>
            <a:xfrm>
              <a:off x="7740352" y="1899992"/>
              <a:ext cx="0" cy="1889048"/>
            </a:xfrm>
            <a:prstGeom prst="line">
              <a:avLst/>
            </a:prstGeom>
          </p:spPr>
          <p:style>
            <a:lnRef idx="1">
              <a:schemeClr val="dk1"/>
            </a:lnRef>
            <a:fillRef idx="0">
              <a:schemeClr val="dk1"/>
            </a:fillRef>
            <a:effectRef idx="0">
              <a:schemeClr val="dk1"/>
            </a:effectRef>
            <a:fontRef idx="minor">
              <a:schemeClr val="tx1"/>
            </a:fontRef>
          </p:style>
        </p:cxnSp>
        <p:cxnSp>
          <p:nvCxnSpPr>
            <p:cNvPr id="47" name="直線コネクタ 46"/>
            <p:cNvCxnSpPr/>
            <p:nvPr/>
          </p:nvCxnSpPr>
          <p:spPr>
            <a:xfrm flipH="1">
              <a:off x="7164288" y="3789040"/>
              <a:ext cx="576064" cy="0"/>
            </a:xfrm>
            <a:prstGeom prst="line">
              <a:avLst/>
            </a:prstGeom>
          </p:spPr>
          <p:style>
            <a:lnRef idx="1">
              <a:schemeClr val="dk1"/>
            </a:lnRef>
            <a:fillRef idx="0">
              <a:schemeClr val="dk1"/>
            </a:fillRef>
            <a:effectRef idx="0">
              <a:schemeClr val="dk1"/>
            </a:effectRef>
            <a:fontRef idx="minor">
              <a:schemeClr val="tx1"/>
            </a:fontRef>
          </p:style>
        </p:cxnSp>
      </p:grpSp>
      <p:sp>
        <p:nvSpPr>
          <p:cNvPr id="48" name="テキスト ボックス 47">
            <a:extLst>
              <a:ext uri="{FF2B5EF4-FFF2-40B4-BE49-F238E27FC236}">
                <a16:creationId xmlns:a16="http://schemas.microsoft.com/office/drawing/2014/main" id="{F989AD8C-9314-452F-BC4B-29FC258670A4}"/>
              </a:ext>
            </a:extLst>
          </p:cNvPr>
          <p:cNvSpPr txBox="1"/>
          <p:nvPr/>
        </p:nvSpPr>
        <p:spPr>
          <a:xfrm>
            <a:off x="53802" y="1738019"/>
            <a:ext cx="1913059" cy="461665"/>
          </a:xfrm>
          <a:prstGeom prst="rect">
            <a:avLst/>
          </a:prstGeom>
          <a:noFill/>
        </p:spPr>
        <p:txBody>
          <a:bodyPr wrap="square" rtlCol="0">
            <a:spAutoFit/>
          </a:bodyPr>
          <a:lstStyle/>
          <a:p>
            <a:pPr algn="ctr"/>
            <a:r>
              <a:rPr lang="ja-JP" altLang="en-US" sz="1200" dirty="0">
                <a:latin typeface="BIZ UDPゴシック" panose="020B0400000000000000" pitchFamily="50" charset="-128"/>
                <a:ea typeface="BIZ UDPゴシック" panose="020B0400000000000000" pitchFamily="50" charset="-128"/>
              </a:rPr>
              <a:t>設備譲渡</a:t>
            </a:r>
            <a:endParaRPr lang="en-US" altLang="ja-JP" sz="1200" dirty="0">
              <a:latin typeface="BIZ UDPゴシック" panose="020B0400000000000000" pitchFamily="50" charset="-128"/>
              <a:ea typeface="BIZ UDPゴシック" panose="020B0400000000000000" pitchFamily="50" charset="-128"/>
            </a:endParaRPr>
          </a:p>
          <a:p>
            <a:r>
              <a:rPr lang="ja-JP" altLang="en-US" sz="1200" dirty="0">
                <a:latin typeface="BIZ UDPゴシック" panose="020B0400000000000000" pitchFamily="50" charset="-128"/>
                <a:ea typeface="BIZ UDPゴシック" panose="020B0400000000000000" pitchFamily="50" charset="-128"/>
              </a:rPr>
              <a:t>（契約期間満了後）</a:t>
            </a:r>
            <a:endParaRPr lang="en-US" altLang="ja-JP" sz="1200" dirty="0">
              <a:latin typeface="BIZ UDPゴシック" panose="020B0400000000000000" pitchFamily="50" charset="-128"/>
              <a:ea typeface="BIZ UDPゴシック" panose="020B0400000000000000" pitchFamily="50" charset="-128"/>
            </a:endParaRPr>
          </a:p>
        </p:txBody>
      </p:sp>
      <p:sp>
        <p:nvSpPr>
          <p:cNvPr id="38" name="角丸四角形 37"/>
          <p:cNvSpPr/>
          <p:nvPr/>
        </p:nvSpPr>
        <p:spPr>
          <a:xfrm>
            <a:off x="1462775" y="2863130"/>
            <a:ext cx="3816423" cy="3158158"/>
          </a:xfrm>
          <a:prstGeom prst="roundRect">
            <a:avLst/>
          </a:prstGeom>
          <a:noFill/>
          <a:ln w="381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n w="57150">
                <a:solidFill>
                  <a:schemeClr val="tx1"/>
                </a:solidFill>
              </a:ln>
              <a:latin typeface="BIZ UDPゴシック" panose="020B0400000000000000" pitchFamily="50" charset="-128"/>
              <a:ea typeface="BIZ UDPゴシック" panose="020B0400000000000000" pitchFamily="50" charset="-128"/>
            </a:endParaRPr>
          </a:p>
        </p:txBody>
      </p:sp>
      <p:sp>
        <p:nvSpPr>
          <p:cNvPr id="37" name="角丸四角形 6">
            <a:extLst>
              <a:ext uri="{FF2B5EF4-FFF2-40B4-BE49-F238E27FC236}">
                <a16:creationId xmlns:a16="http://schemas.microsoft.com/office/drawing/2014/main" id="{6FBA83B8-EBDE-49AA-88E4-B3292C8F7B10}"/>
              </a:ext>
            </a:extLst>
          </p:cNvPr>
          <p:cNvSpPr/>
          <p:nvPr/>
        </p:nvSpPr>
        <p:spPr>
          <a:xfrm>
            <a:off x="1737932" y="1058296"/>
            <a:ext cx="3073477" cy="1167041"/>
          </a:xfrm>
          <a:prstGeom prst="roundRect">
            <a:avLst/>
          </a:prstGeom>
          <a:noFill/>
          <a:ln w="381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n w="57150">
                <a:solidFill>
                  <a:schemeClr val="tx1"/>
                </a:solidFill>
              </a:ln>
              <a:latin typeface="BIZ UDPゴシック" panose="020B0400000000000000" pitchFamily="50" charset="-128"/>
              <a:ea typeface="BIZ UDPゴシック" panose="020B0400000000000000" pitchFamily="50" charset="-128"/>
            </a:endParaRPr>
          </a:p>
        </p:txBody>
      </p:sp>
      <p:sp>
        <p:nvSpPr>
          <p:cNvPr id="50" name="テキスト ボックス 49">
            <a:extLst>
              <a:ext uri="{FF2B5EF4-FFF2-40B4-BE49-F238E27FC236}">
                <a16:creationId xmlns:a16="http://schemas.microsoft.com/office/drawing/2014/main" id="{66E96DAC-2929-47CC-A102-8DCBB533A37D}"/>
              </a:ext>
            </a:extLst>
          </p:cNvPr>
          <p:cNvSpPr txBox="1"/>
          <p:nvPr/>
        </p:nvSpPr>
        <p:spPr>
          <a:xfrm>
            <a:off x="1329992" y="2432822"/>
            <a:ext cx="1796679" cy="307777"/>
          </a:xfrm>
          <a:prstGeom prst="rect">
            <a:avLst/>
          </a:prstGeom>
          <a:noFill/>
        </p:spPr>
        <p:txBody>
          <a:bodyPr wrap="square" rtlCol="0">
            <a:spAutoFit/>
          </a:bodyPr>
          <a:lstStyle/>
          <a:p>
            <a:r>
              <a:rPr lang="ja-JP" altLang="en-US" sz="1400" dirty="0">
                <a:latin typeface="BIZ UDPゴシック" panose="020B0400000000000000" pitchFamily="50" charset="-128"/>
                <a:ea typeface="BIZ UDPゴシック" panose="020B0400000000000000" pitchFamily="50" charset="-128"/>
              </a:rPr>
              <a:t>サービス料金の支払</a:t>
            </a:r>
          </a:p>
        </p:txBody>
      </p:sp>
      <p:sp>
        <p:nvSpPr>
          <p:cNvPr id="53" name="正方形/長方形 52">
            <a:extLst>
              <a:ext uri="{FF2B5EF4-FFF2-40B4-BE49-F238E27FC236}">
                <a16:creationId xmlns:a16="http://schemas.microsoft.com/office/drawing/2014/main" id="{DFD26EF3-D0AF-4E06-BC5A-0413A7D5F6B6}"/>
              </a:ext>
            </a:extLst>
          </p:cNvPr>
          <p:cNvSpPr/>
          <p:nvPr/>
        </p:nvSpPr>
        <p:spPr>
          <a:xfrm>
            <a:off x="7114838" y="3069054"/>
            <a:ext cx="1893380" cy="88326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dirty="0">
                <a:solidFill>
                  <a:schemeClr val="bg1"/>
                </a:solidFill>
                <a:latin typeface="BIZ UDPゴシック" panose="020B0400000000000000" pitchFamily="50" charset="-128"/>
                <a:ea typeface="BIZ UDPゴシック" panose="020B0400000000000000" pitchFamily="50" charset="-128"/>
              </a:rPr>
              <a:t>◎◎</a:t>
            </a:r>
            <a:r>
              <a:rPr lang="ja-JP" altLang="en-US" sz="1600" dirty="0">
                <a:latin typeface="BIZ UDPゴシック" panose="020B0400000000000000" pitchFamily="50" charset="-128"/>
                <a:ea typeface="BIZ UDPゴシック" panose="020B0400000000000000" pitchFamily="50" charset="-128"/>
              </a:rPr>
              <a:t>株式会社</a:t>
            </a:r>
            <a:br>
              <a:rPr lang="en-US" altLang="ja-JP" sz="1600" dirty="0">
                <a:solidFill>
                  <a:prstClr val="white"/>
                </a:solidFill>
                <a:latin typeface="BIZ UDPゴシック" panose="020B0400000000000000" pitchFamily="50" charset="-128"/>
                <a:ea typeface="BIZ UDPゴシック" panose="020B0400000000000000" pitchFamily="50" charset="-128"/>
              </a:rPr>
            </a:br>
            <a:r>
              <a:rPr lang="en-US" altLang="ja-JP" sz="1600" dirty="0">
                <a:latin typeface="BIZ UDPゴシック" panose="020B0400000000000000" pitchFamily="50" charset="-128"/>
                <a:ea typeface="BIZ UDPゴシック" panose="020B0400000000000000" pitchFamily="50" charset="-128"/>
              </a:rPr>
              <a:t>【</a:t>
            </a:r>
            <a:r>
              <a:rPr lang="ja-JP" altLang="en-US" sz="1600" dirty="0">
                <a:latin typeface="BIZ UDPゴシック" panose="020B0400000000000000" pitchFamily="50" charset="-128"/>
                <a:ea typeface="BIZ UDPゴシック" panose="020B0400000000000000" pitchFamily="50" charset="-128"/>
              </a:rPr>
              <a:t>施工業者</a:t>
            </a:r>
            <a:r>
              <a:rPr kumimoji="1" lang="en-US" altLang="ja-JP" sz="1600" dirty="0">
                <a:latin typeface="BIZ UDPゴシック" panose="020B0400000000000000" pitchFamily="50" charset="-128"/>
                <a:ea typeface="BIZ UDPゴシック" panose="020B0400000000000000" pitchFamily="50" charset="-128"/>
              </a:rPr>
              <a:t>】</a:t>
            </a:r>
            <a:endParaRPr kumimoji="1" lang="ja-JP" altLang="en-US" sz="1600" dirty="0">
              <a:latin typeface="BIZ UDPゴシック" panose="020B0400000000000000" pitchFamily="50" charset="-128"/>
              <a:ea typeface="BIZ UDPゴシック" panose="020B0400000000000000" pitchFamily="50" charset="-128"/>
            </a:endParaRPr>
          </a:p>
        </p:txBody>
      </p:sp>
      <p:sp>
        <p:nvSpPr>
          <p:cNvPr id="54" name="正方形/長方形 53">
            <a:extLst>
              <a:ext uri="{FF2B5EF4-FFF2-40B4-BE49-F238E27FC236}">
                <a16:creationId xmlns:a16="http://schemas.microsoft.com/office/drawing/2014/main" id="{1B8AA171-BBCF-4F06-81E9-F7C1D5D3B44A}"/>
              </a:ext>
            </a:extLst>
          </p:cNvPr>
          <p:cNvSpPr/>
          <p:nvPr/>
        </p:nvSpPr>
        <p:spPr>
          <a:xfrm>
            <a:off x="1966861" y="1144009"/>
            <a:ext cx="2650494" cy="95062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latin typeface="BIZ UDPゴシック" panose="020B0400000000000000" pitchFamily="50" charset="-128"/>
                <a:ea typeface="BIZ UDPゴシック" panose="020B0400000000000000" pitchFamily="50" charset="-128"/>
              </a:rPr>
              <a:t>株式会社</a:t>
            </a:r>
            <a:r>
              <a:rPr lang="ja-JP" altLang="en-US" sz="1600" dirty="0">
                <a:solidFill>
                  <a:schemeClr val="bg1"/>
                </a:solidFill>
                <a:latin typeface="BIZ UDPゴシック" panose="020B0400000000000000" pitchFamily="50" charset="-128"/>
                <a:ea typeface="BIZ UDPゴシック" panose="020B0400000000000000" pitchFamily="50" charset="-128"/>
              </a:rPr>
              <a:t>▲▲</a:t>
            </a:r>
            <a:endParaRPr kumimoji="1" lang="en-US" altLang="ja-JP" sz="1600" dirty="0">
              <a:latin typeface="BIZ UDPゴシック" panose="020B0400000000000000" pitchFamily="50" charset="-128"/>
              <a:ea typeface="BIZ UDPゴシック" panose="020B0400000000000000" pitchFamily="50" charset="-128"/>
            </a:endParaRPr>
          </a:p>
          <a:p>
            <a:pPr algn="ctr"/>
            <a:r>
              <a:rPr kumimoji="1" lang="en-US" altLang="ja-JP" sz="1600" dirty="0">
                <a:solidFill>
                  <a:schemeClr val="bg1"/>
                </a:solidFill>
                <a:latin typeface="BIZ UDPゴシック" panose="020B0400000000000000" pitchFamily="50" charset="-128"/>
                <a:ea typeface="BIZ UDPゴシック" panose="020B0400000000000000" pitchFamily="50" charset="-128"/>
              </a:rPr>
              <a:t>【</a:t>
            </a:r>
            <a:r>
              <a:rPr kumimoji="1" lang="ja-JP" altLang="en-US" sz="1600" dirty="0">
                <a:latin typeface="BIZ UDPゴシック" panose="020B0400000000000000" pitchFamily="50" charset="-128"/>
                <a:ea typeface="BIZ UDPゴシック" panose="020B0400000000000000" pitchFamily="50" charset="-128"/>
              </a:rPr>
              <a:t>施設の所有者／</a:t>
            </a:r>
            <a:r>
              <a:rPr kumimoji="1" lang="ja-JP" altLang="en-US" sz="1600" dirty="0">
                <a:solidFill>
                  <a:srgbClr val="002060"/>
                </a:solidFill>
                <a:latin typeface="BIZ UDPゴシック" panose="020B0400000000000000" pitchFamily="50" charset="-128"/>
                <a:ea typeface="BIZ UDPゴシック" panose="020B0400000000000000" pitchFamily="50" charset="-128"/>
              </a:rPr>
              <a:t>需要家</a:t>
            </a:r>
            <a:r>
              <a:rPr kumimoji="1" lang="en-US" altLang="ja-JP" sz="1600" dirty="0">
                <a:solidFill>
                  <a:schemeClr val="bg1"/>
                </a:solidFill>
                <a:latin typeface="BIZ UDPゴシック" panose="020B0400000000000000" pitchFamily="50" charset="-128"/>
                <a:ea typeface="BIZ UDPゴシック" panose="020B0400000000000000" pitchFamily="50" charset="-128"/>
              </a:rPr>
              <a:t>】</a:t>
            </a:r>
          </a:p>
          <a:p>
            <a:pPr algn="ctr"/>
            <a:r>
              <a:rPr kumimoji="1" lang="ja-JP" altLang="en-US" sz="1600" dirty="0">
                <a:solidFill>
                  <a:srgbClr val="002060"/>
                </a:solidFill>
                <a:latin typeface="BIZ UDPゴシック" panose="020B0400000000000000" pitchFamily="50" charset="-128"/>
                <a:ea typeface="BIZ UDPゴシック" panose="020B0400000000000000" pitchFamily="50" charset="-128"/>
              </a:rPr>
              <a:t>共同事業者</a:t>
            </a:r>
          </a:p>
        </p:txBody>
      </p:sp>
      <p:sp>
        <p:nvSpPr>
          <p:cNvPr id="56" name="テキスト ボックス 55">
            <a:extLst>
              <a:ext uri="{FF2B5EF4-FFF2-40B4-BE49-F238E27FC236}">
                <a16:creationId xmlns:a16="http://schemas.microsoft.com/office/drawing/2014/main" id="{24411156-6956-42FC-B6F1-B3DB3237748A}"/>
              </a:ext>
            </a:extLst>
          </p:cNvPr>
          <p:cNvSpPr txBox="1"/>
          <p:nvPr/>
        </p:nvSpPr>
        <p:spPr>
          <a:xfrm>
            <a:off x="3402558" y="4235874"/>
            <a:ext cx="859031" cy="461665"/>
          </a:xfrm>
          <a:prstGeom prst="rect">
            <a:avLst/>
          </a:prstGeom>
          <a:noFill/>
        </p:spPr>
        <p:txBody>
          <a:bodyPr wrap="square" rtlCol="0">
            <a:spAutoFit/>
          </a:bodyPr>
          <a:lstStyle/>
          <a:p>
            <a:r>
              <a:rPr lang="ja-JP" altLang="en-US" sz="1200" dirty="0">
                <a:latin typeface="BIZ UDPゴシック" panose="020B0400000000000000" pitchFamily="50" charset="-128"/>
                <a:ea typeface="BIZ UDPゴシック" panose="020B0400000000000000" pitchFamily="50" charset="-128"/>
              </a:rPr>
              <a:t>売却代金の支払</a:t>
            </a:r>
            <a:endParaRPr kumimoji="1" lang="en-US" altLang="ja-JP" sz="1200" dirty="0">
              <a:latin typeface="BIZ UDPゴシック" panose="020B0400000000000000" pitchFamily="50" charset="-128"/>
              <a:ea typeface="BIZ UDPゴシック" panose="020B0400000000000000" pitchFamily="50" charset="-128"/>
            </a:endParaRPr>
          </a:p>
        </p:txBody>
      </p:sp>
      <p:sp>
        <p:nvSpPr>
          <p:cNvPr id="57" name="テキスト ボックス 56">
            <a:extLst>
              <a:ext uri="{FF2B5EF4-FFF2-40B4-BE49-F238E27FC236}">
                <a16:creationId xmlns:a16="http://schemas.microsoft.com/office/drawing/2014/main" id="{F52CDB76-55BC-40E1-A6E3-1549CAA1A318}"/>
              </a:ext>
            </a:extLst>
          </p:cNvPr>
          <p:cNvSpPr txBox="1"/>
          <p:nvPr/>
        </p:nvSpPr>
        <p:spPr>
          <a:xfrm>
            <a:off x="2411581" y="4099908"/>
            <a:ext cx="1047221" cy="830997"/>
          </a:xfrm>
          <a:prstGeom prst="rect">
            <a:avLst/>
          </a:prstGeom>
          <a:noFill/>
        </p:spPr>
        <p:txBody>
          <a:bodyPr wrap="square" rtlCol="0">
            <a:spAutoFit/>
          </a:bodyPr>
          <a:lstStyle/>
          <a:p>
            <a:r>
              <a:rPr lang="ja-JP" altLang="en-US" sz="1200" dirty="0">
                <a:latin typeface="BIZ UDPゴシック" panose="020B0400000000000000" pitchFamily="50" charset="-128"/>
                <a:ea typeface="BIZ UDPゴシック" panose="020B0400000000000000" pitchFamily="50" charset="-128"/>
              </a:rPr>
              <a:t>太陽光発電設備・定置用蓄電池の提供</a:t>
            </a:r>
            <a:endParaRPr lang="en-US" altLang="ja-JP" sz="1200" dirty="0">
              <a:latin typeface="BIZ UDPゴシック" panose="020B0400000000000000" pitchFamily="50" charset="-128"/>
              <a:ea typeface="BIZ UDPゴシック" panose="020B0400000000000000" pitchFamily="50" charset="-128"/>
            </a:endParaRPr>
          </a:p>
        </p:txBody>
      </p:sp>
      <p:sp>
        <p:nvSpPr>
          <p:cNvPr id="58" name="テキスト ボックス 57">
            <a:extLst>
              <a:ext uri="{FF2B5EF4-FFF2-40B4-BE49-F238E27FC236}">
                <a16:creationId xmlns:a16="http://schemas.microsoft.com/office/drawing/2014/main" id="{A828CF5B-11D1-4A8F-90DE-440114DBBD5C}"/>
              </a:ext>
            </a:extLst>
          </p:cNvPr>
          <p:cNvSpPr txBox="1"/>
          <p:nvPr/>
        </p:nvSpPr>
        <p:spPr>
          <a:xfrm>
            <a:off x="5228245" y="524445"/>
            <a:ext cx="3808303" cy="138499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marL="285750" indent="-285750">
              <a:buFont typeface="Wingdings" panose="05000000000000000000" pitchFamily="2" charset="2"/>
              <a:buChar char="Ø"/>
            </a:pPr>
            <a:r>
              <a:rPr lang="ja-JP" altLang="en-US" sz="1400" dirty="0">
                <a:latin typeface="BIZ UDPゴシック" panose="020B0400000000000000" pitchFamily="50" charset="-128"/>
                <a:ea typeface="BIZ UDPゴシック" panose="020B0400000000000000" pitchFamily="50" charset="-128"/>
              </a:rPr>
              <a:t> </a:t>
            </a:r>
            <a:r>
              <a:rPr lang="ja-JP" altLang="en-US" sz="1400" dirty="0">
                <a:solidFill>
                  <a:srgbClr val="FF0000"/>
                </a:solidFill>
                <a:latin typeface="BIZ UDPゴシック" panose="020B0400000000000000" pitchFamily="50" charset="-128"/>
                <a:ea typeface="BIZ UDPゴシック" panose="020B0400000000000000" pitchFamily="50" charset="-128"/>
              </a:rPr>
              <a:t>共同申請者</a:t>
            </a:r>
            <a:r>
              <a:rPr lang="ja-JP" altLang="en-US" sz="1400" dirty="0">
                <a:latin typeface="BIZ UDPゴシック" panose="020B0400000000000000" pitchFamily="50" charset="-128"/>
                <a:ea typeface="BIZ UDPゴシック" panose="020B0400000000000000" pitchFamily="50" charset="-128"/>
              </a:rPr>
              <a:t>がいるので、</a:t>
            </a:r>
            <a:r>
              <a:rPr lang="en-US" altLang="ja-JP" sz="1400" dirty="0">
                <a:latin typeface="BIZ UDPゴシック" panose="020B0400000000000000" pitchFamily="50" charset="-128"/>
                <a:ea typeface="BIZ UDPゴシック" panose="020B0400000000000000" pitchFamily="50" charset="-128"/>
              </a:rPr>
              <a:t>2</a:t>
            </a:r>
            <a:r>
              <a:rPr lang="ja-JP" altLang="en-US" sz="1400" dirty="0">
                <a:latin typeface="BIZ UDPゴシック" panose="020B0400000000000000" pitchFamily="50" charset="-128"/>
                <a:ea typeface="BIZ UDPゴシック" panose="020B0400000000000000" pitchFamily="50" charset="-128"/>
              </a:rPr>
              <a:t>号となります。</a:t>
            </a:r>
            <a:endParaRPr kumimoji="1" lang="en-US" altLang="ja-JP" sz="1400" dirty="0">
              <a:latin typeface="BIZ UDPゴシック" panose="020B0400000000000000" pitchFamily="50" charset="-128"/>
              <a:ea typeface="BIZ UDPゴシック" panose="020B0400000000000000" pitchFamily="50" charset="-128"/>
            </a:endParaRPr>
          </a:p>
          <a:p>
            <a:pPr marL="285750" indent="-285750">
              <a:buFont typeface="Wingdings" panose="05000000000000000000" pitchFamily="2" charset="2"/>
              <a:buChar char="Ø"/>
            </a:pPr>
            <a:r>
              <a:rPr kumimoji="1" lang="en-US" altLang="ja-JP" sz="1400" dirty="0">
                <a:latin typeface="BIZ UDPゴシック" panose="020B0400000000000000" pitchFamily="50" charset="-128"/>
                <a:ea typeface="BIZ UDPゴシック" panose="020B0400000000000000" pitchFamily="50" charset="-128"/>
              </a:rPr>
              <a:t>PPA</a:t>
            </a:r>
            <a:r>
              <a:rPr kumimoji="1" lang="ja-JP" altLang="en-US" sz="1400" dirty="0">
                <a:latin typeface="BIZ UDPゴシック" panose="020B0400000000000000" pitchFamily="50" charset="-128"/>
                <a:ea typeface="BIZ UDPゴシック" panose="020B0400000000000000" pitchFamily="50" charset="-128"/>
              </a:rPr>
              <a:t>事業者を</a:t>
            </a:r>
            <a:r>
              <a:rPr kumimoji="1" lang="ja-JP" altLang="en-US" sz="1400" dirty="0">
                <a:solidFill>
                  <a:srgbClr val="FF0000"/>
                </a:solidFill>
                <a:latin typeface="BIZ UDPゴシック" panose="020B0400000000000000" pitchFamily="50" charset="-128"/>
                <a:ea typeface="BIZ UDPゴシック" panose="020B0400000000000000" pitchFamily="50" charset="-128"/>
              </a:rPr>
              <a:t>代表申請者</a:t>
            </a:r>
            <a:r>
              <a:rPr kumimoji="1" lang="ja-JP" altLang="en-US" sz="1400" dirty="0">
                <a:latin typeface="BIZ UDPゴシック" panose="020B0400000000000000" pitchFamily="50" charset="-128"/>
                <a:ea typeface="BIZ UDPゴシック" panose="020B0400000000000000" pitchFamily="50" charset="-128"/>
              </a:rPr>
              <a:t>とすることも可能です。</a:t>
            </a:r>
            <a:endParaRPr kumimoji="1" lang="en-US" altLang="ja-JP" sz="1400" dirty="0">
              <a:latin typeface="BIZ UDPゴシック" panose="020B0400000000000000" pitchFamily="50" charset="-128"/>
              <a:ea typeface="BIZ UDPゴシック" panose="020B0400000000000000" pitchFamily="50" charset="-128"/>
            </a:endParaRPr>
          </a:p>
          <a:p>
            <a:pPr marL="285750" indent="-285750">
              <a:buFont typeface="Wingdings" panose="05000000000000000000" pitchFamily="2" charset="2"/>
              <a:buChar char="Ø"/>
            </a:pPr>
            <a:r>
              <a:rPr kumimoji="1" lang="ja-JP" altLang="en-US" sz="1400" dirty="0">
                <a:latin typeface="BIZ UDPゴシック" panose="020B0400000000000000" pitchFamily="50" charset="-128"/>
                <a:ea typeface="BIZ UDPゴシック" panose="020B0400000000000000" pitchFamily="50" charset="-128"/>
              </a:rPr>
              <a:t>リース事業者を</a:t>
            </a:r>
            <a:r>
              <a:rPr kumimoji="1" lang="ja-JP" altLang="en-US" sz="1400" dirty="0">
                <a:solidFill>
                  <a:srgbClr val="FF0000"/>
                </a:solidFill>
                <a:latin typeface="BIZ UDPゴシック" panose="020B0400000000000000" pitchFamily="50" charset="-128"/>
                <a:ea typeface="BIZ UDPゴシック" panose="020B0400000000000000" pitchFamily="50" charset="-128"/>
              </a:rPr>
              <a:t>補助事業者（代表申請者または共同申請者）</a:t>
            </a:r>
            <a:r>
              <a:rPr kumimoji="1" lang="ja-JP" altLang="en-US" sz="1400" dirty="0">
                <a:latin typeface="BIZ UDPゴシック" panose="020B0400000000000000" pitchFamily="50" charset="-128"/>
                <a:ea typeface="BIZ UDPゴシック" panose="020B0400000000000000" pitchFamily="50" charset="-128"/>
              </a:rPr>
              <a:t>に含めず、</a:t>
            </a:r>
            <a:r>
              <a:rPr kumimoji="1" lang="en-US" altLang="ja-JP" sz="1400" dirty="0">
                <a:latin typeface="BIZ UDPゴシック" panose="020B0400000000000000" pitchFamily="50" charset="-128"/>
                <a:ea typeface="BIZ UDPゴシック" panose="020B0400000000000000" pitchFamily="50" charset="-128"/>
              </a:rPr>
              <a:t>PPA</a:t>
            </a:r>
            <a:r>
              <a:rPr kumimoji="1" lang="ja-JP" altLang="en-US" sz="1400" dirty="0">
                <a:latin typeface="BIZ UDPゴシック" panose="020B0400000000000000" pitchFamily="50" charset="-128"/>
                <a:ea typeface="BIZ UDPゴシック" panose="020B0400000000000000" pitchFamily="50" charset="-128"/>
              </a:rPr>
              <a:t>事業者のみの申請とすることは認められません。</a:t>
            </a:r>
          </a:p>
        </p:txBody>
      </p:sp>
      <p:sp>
        <p:nvSpPr>
          <p:cNvPr id="2" name="テキスト ボックス 1">
            <a:extLst>
              <a:ext uri="{FF2B5EF4-FFF2-40B4-BE49-F238E27FC236}">
                <a16:creationId xmlns:a16="http://schemas.microsoft.com/office/drawing/2014/main" id="{05219852-E1F6-2DA4-8252-B53549BD6972}"/>
              </a:ext>
            </a:extLst>
          </p:cNvPr>
          <p:cNvSpPr txBox="1"/>
          <p:nvPr/>
        </p:nvSpPr>
        <p:spPr>
          <a:xfrm>
            <a:off x="5338473" y="3716557"/>
            <a:ext cx="1709979" cy="307777"/>
          </a:xfrm>
          <a:prstGeom prst="rect">
            <a:avLst/>
          </a:prstGeom>
          <a:noFill/>
        </p:spPr>
        <p:txBody>
          <a:bodyPr wrap="square" rtlCol="0">
            <a:spAutoFit/>
          </a:bodyPr>
          <a:lstStyle/>
          <a:p>
            <a:r>
              <a:rPr lang="ja-JP" altLang="en-US" sz="1400" dirty="0">
                <a:latin typeface="BIZ UDPゴシック" panose="020B0400000000000000" pitchFamily="50" charset="-128"/>
                <a:ea typeface="BIZ UDPゴシック" panose="020B0400000000000000" pitchFamily="50" charset="-128"/>
              </a:rPr>
              <a:t>発注・検収・</a:t>
            </a:r>
            <a:r>
              <a:rPr kumimoji="1" lang="ja-JP" altLang="en-US" sz="1400" dirty="0">
                <a:latin typeface="BIZ UDPゴシック" panose="020B0400000000000000" pitchFamily="50" charset="-128"/>
                <a:ea typeface="BIZ UDPゴシック" panose="020B0400000000000000" pitchFamily="50" charset="-128"/>
              </a:rPr>
              <a:t>支払</a:t>
            </a:r>
          </a:p>
        </p:txBody>
      </p:sp>
      <p:sp>
        <p:nvSpPr>
          <p:cNvPr id="4" name="テキスト ボックス 3">
            <a:extLst>
              <a:ext uri="{FF2B5EF4-FFF2-40B4-BE49-F238E27FC236}">
                <a16:creationId xmlns:a16="http://schemas.microsoft.com/office/drawing/2014/main" id="{237878BA-D4B4-46EF-0A92-1D3D9D5535C4}"/>
              </a:ext>
            </a:extLst>
          </p:cNvPr>
          <p:cNvSpPr txBox="1"/>
          <p:nvPr/>
        </p:nvSpPr>
        <p:spPr>
          <a:xfrm>
            <a:off x="323528" y="548680"/>
            <a:ext cx="590226" cy="369332"/>
          </a:xfrm>
          <a:prstGeom prst="rect">
            <a:avLst/>
          </a:prstGeom>
          <a:solidFill>
            <a:srgbClr val="FF0000"/>
          </a:solidFill>
        </p:spPr>
        <p:txBody>
          <a:bodyPr wrap="none" rtlCol="0">
            <a:spAutoFit/>
          </a:bodyPr>
          <a:lstStyle/>
          <a:p>
            <a:r>
              <a:rPr kumimoji="1" lang="en-US" altLang="ja-JP" dirty="0">
                <a:latin typeface="BIZ UDPゴシック" panose="020B0400000000000000" pitchFamily="50" charset="-128"/>
                <a:ea typeface="BIZ UDPゴシック" panose="020B0400000000000000" pitchFamily="50" charset="-128"/>
              </a:rPr>
              <a:t>2</a:t>
            </a:r>
            <a:r>
              <a:rPr kumimoji="1" lang="ja-JP" altLang="en-US" dirty="0">
                <a:latin typeface="BIZ UDPゴシック" panose="020B0400000000000000" pitchFamily="50" charset="-128"/>
                <a:ea typeface="BIZ UDPゴシック" panose="020B0400000000000000" pitchFamily="50" charset="-128"/>
              </a:rPr>
              <a:t>号</a:t>
            </a:r>
          </a:p>
        </p:txBody>
      </p:sp>
    </p:spTree>
    <p:extLst>
      <p:ext uri="{BB962C8B-B14F-4D97-AF65-F5344CB8AC3E}">
        <p14:creationId xmlns:p14="http://schemas.microsoft.com/office/powerpoint/2010/main" val="19445390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D5DD8C84-55C6-42A4-8B48-CEA429F225C7}"/>
              </a:ext>
            </a:extLst>
          </p:cNvPr>
          <p:cNvSpPr/>
          <p:nvPr/>
        </p:nvSpPr>
        <p:spPr>
          <a:xfrm>
            <a:off x="1461035" y="2864769"/>
            <a:ext cx="3440886" cy="96963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dirty="0">
                <a:solidFill>
                  <a:prstClr val="white"/>
                </a:solidFill>
                <a:latin typeface="BIZ UDPゴシック" panose="020B0400000000000000" pitchFamily="50" charset="-128"/>
                <a:ea typeface="BIZ UDPゴシック" panose="020B0400000000000000" pitchFamily="50" charset="-128"/>
              </a:rPr>
              <a:t>株式会社●●　</a:t>
            </a:r>
            <a:br>
              <a:rPr lang="en-US" altLang="ja-JP" sz="1600" dirty="0">
                <a:solidFill>
                  <a:prstClr val="white"/>
                </a:solidFill>
                <a:latin typeface="BIZ UDPゴシック" panose="020B0400000000000000" pitchFamily="50" charset="-128"/>
                <a:ea typeface="BIZ UDPゴシック" panose="020B0400000000000000" pitchFamily="50" charset="-128"/>
              </a:rPr>
            </a:br>
            <a:r>
              <a:rPr lang="en-US" altLang="ja-JP" sz="1600" dirty="0">
                <a:latin typeface="BIZ UDPゴシック" panose="020B0400000000000000" pitchFamily="50" charset="-128"/>
                <a:ea typeface="BIZ UDPゴシック" panose="020B0400000000000000" pitchFamily="50" charset="-128"/>
              </a:rPr>
              <a:t>【</a:t>
            </a:r>
            <a:r>
              <a:rPr lang="ja-JP" altLang="en-US" sz="1600" dirty="0">
                <a:latin typeface="BIZ UDPゴシック" panose="020B0400000000000000" pitchFamily="50" charset="-128"/>
                <a:ea typeface="BIZ UDPゴシック" panose="020B0400000000000000" pitchFamily="50" charset="-128"/>
              </a:rPr>
              <a:t>設備の所有者／</a:t>
            </a:r>
            <a:r>
              <a:rPr lang="en-US" altLang="ja-JP" sz="1600" dirty="0">
                <a:solidFill>
                  <a:prstClr val="white"/>
                </a:solidFill>
                <a:latin typeface="BIZ UDPゴシック" panose="020B0400000000000000" pitchFamily="50" charset="-128"/>
                <a:ea typeface="BIZ UDPゴシック" panose="020B0400000000000000" pitchFamily="50" charset="-128"/>
              </a:rPr>
              <a:t> </a:t>
            </a:r>
            <a:r>
              <a:rPr lang="ja-JP" altLang="en-US" sz="1600" dirty="0">
                <a:solidFill>
                  <a:prstClr val="white"/>
                </a:solidFill>
                <a:latin typeface="BIZ UDPゴシック" panose="020B0400000000000000" pitchFamily="50" charset="-128"/>
                <a:ea typeface="BIZ UDPゴシック" panose="020B0400000000000000" pitchFamily="50" charset="-128"/>
              </a:rPr>
              <a:t>リース事業者</a:t>
            </a:r>
            <a:r>
              <a:rPr lang="en-US" altLang="ja-JP" sz="1600" dirty="0">
                <a:solidFill>
                  <a:prstClr val="white"/>
                </a:solidFill>
                <a:latin typeface="BIZ UDPゴシック" panose="020B0400000000000000" pitchFamily="50" charset="-128"/>
                <a:ea typeface="BIZ UDPゴシック" panose="020B0400000000000000" pitchFamily="50" charset="-128"/>
              </a:rPr>
              <a:t>A</a:t>
            </a:r>
            <a:r>
              <a:rPr kumimoji="1" lang="en-US" altLang="ja-JP" sz="1600" dirty="0">
                <a:latin typeface="BIZ UDPゴシック" panose="020B0400000000000000" pitchFamily="50" charset="-128"/>
                <a:ea typeface="BIZ UDPゴシック" panose="020B0400000000000000" pitchFamily="50" charset="-128"/>
              </a:rPr>
              <a:t>】</a:t>
            </a:r>
          </a:p>
          <a:p>
            <a:pPr algn="ctr"/>
            <a:r>
              <a:rPr kumimoji="1" lang="ja-JP" altLang="en-US" sz="1600" dirty="0">
                <a:solidFill>
                  <a:srgbClr val="FF0000"/>
                </a:solidFill>
                <a:latin typeface="BIZ UDPゴシック" panose="020B0400000000000000" pitchFamily="50" charset="-128"/>
                <a:ea typeface="BIZ UDPゴシック" panose="020B0400000000000000" pitchFamily="50" charset="-128"/>
              </a:rPr>
              <a:t>代表申請者（代表事業者）</a:t>
            </a:r>
          </a:p>
        </p:txBody>
      </p:sp>
      <p:sp>
        <p:nvSpPr>
          <p:cNvPr id="4" name="正方形/長方形 3">
            <a:extLst>
              <a:ext uri="{FF2B5EF4-FFF2-40B4-BE49-F238E27FC236}">
                <a16:creationId xmlns:a16="http://schemas.microsoft.com/office/drawing/2014/main" id="{C72F83C0-F179-409D-9068-876B5731D918}"/>
              </a:ext>
            </a:extLst>
          </p:cNvPr>
          <p:cNvSpPr/>
          <p:nvPr/>
        </p:nvSpPr>
        <p:spPr>
          <a:xfrm>
            <a:off x="1714182" y="811943"/>
            <a:ext cx="3011350" cy="116829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latin typeface="BIZ UDPゴシック" panose="020B0400000000000000" pitchFamily="50" charset="-128"/>
                <a:ea typeface="BIZ UDPゴシック" panose="020B0400000000000000" pitchFamily="50" charset="-128"/>
              </a:rPr>
              <a:t>株式会社</a:t>
            </a:r>
            <a:r>
              <a:rPr lang="ja-JP" altLang="en-US" sz="1600" dirty="0">
                <a:solidFill>
                  <a:schemeClr val="bg1"/>
                </a:solidFill>
                <a:latin typeface="BIZ UDPゴシック" panose="020B0400000000000000" pitchFamily="50" charset="-128"/>
                <a:ea typeface="BIZ UDPゴシック" panose="020B0400000000000000" pitchFamily="50" charset="-128"/>
              </a:rPr>
              <a:t>▲▲</a:t>
            </a:r>
            <a:endParaRPr kumimoji="1" lang="en-US" altLang="ja-JP" sz="1600" dirty="0">
              <a:latin typeface="BIZ UDPゴシック" panose="020B0400000000000000" pitchFamily="50" charset="-128"/>
              <a:ea typeface="BIZ UDPゴシック" panose="020B0400000000000000" pitchFamily="50" charset="-128"/>
            </a:endParaRPr>
          </a:p>
          <a:p>
            <a:pPr algn="ctr"/>
            <a:r>
              <a:rPr kumimoji="1" lang="en-US" altLang="ja-JP" sz="1600" dirty="0">
                <a:solidFill>
                  <a:schemeClr val="bg1"/>
                </a:solidFill>
                <a:latin typeface="BIZ UDPゴシック" panose="020B0400000000000000" pitchFamily="50" charset="-128"/>
                <a:ea typeface="BIZ UDPゴシック" panose="020B0400000000000000" pitchFamily="50" charset="-128"/>
              </a:rPr>
              <a:t>【</a:t>
            </a:r>
            <a:r>
              <a:rPr kumimoji="1" lang="ja-JP" altLang="en-US" sz="1600" dirty="0">
                <a:latin typeface="BIZ UDPゴシック" panose="020B0400000000000000" pitchFamily="50" charset="-128"/>
                <a:ea typeface="BIZ UDPゴシック" panose="020B0400000000000000" pitchFamily="50" charset="-128"/>
              </a:rPr>
              <a:t>施設の所有者／</a:t>
            </a:r>
            <a:r>
              <a:rPr kumimoji="1" lang="ja-JP" altLang="en-US" sz="1600" dirty="0">
                <a:solidFill>
                  <a:srgbClr val="002060"/>
                </a:solidFill>
                <a:latin typeface="BIZ UDPゴシック" panose="020B0400000000000000" pitchFamily="50" charset="-128"/>
                <a:ea typeface="BIZ UDPゴシック" panose="020B0400000000000000" pitchFamily="50" charset="-128"/>
              </a:rPr>
              <a:t>需要家</a:t>
            </a:r>
            <a:r>
              <a:rPr kumimoji="1" lang="en-US" altLang="ja-JP" sz="1600" dirty="0">
                <a:solidFill>
                  <a:schemeClr val="bg1"/>
                </a:solidFill>
                <a:latin typeface="BIZ UDPゴシック" panose="020B0400000000000000" pitchFamily="50" charset="-128"/>
                <a:ea typeface="BIZ UDPゴシック" panose="020B0400000000000000" pitchFamily="50" charset="-128"/>
              </a:rPr>
              <a:t>】</a:t>
            </a:r>
          </a:p>
          <a:p>
            <a:pPr algn="ctr"/>
            <a:r>
              <a:rPr kumimoji="1" lang="ja-JP" altLang="en-US" sz="1600" dirty="0">
                <a:solidFill>
                  <a:srgbClr val="002060"/>
                </a:solidFill>
                <a:latin typeface="BIZ UDPゴシック" panose="020B0400000000000000" pitchFamily="50" charset="-128"/>
                <a:ea typeface="BIZ UDPゴシック" panose="020B0400000000000000" pitchFamily="50" charset="-128"/>
              </a:rPr>
              <a:t>共同事業者</a:t>
            </a:r>
          </a:p>
        </p:txBody>
      </p:sp>
      <p:cxnSp>
        <p:nvCxnSpPr>
          <p:cNvPr id="17" name="直線矢印コネクタ 16">
            <a:extLst>
              <a:ext uri="{FF2B5EF4-FFF2-40B4-BE49-F238E27FC236}">
                <a16:creationId xmlns:a16="http://schemas.microsoft.com/office/drawing/2014/main" id="{31F86A75-0D35-4118-9466-958583A0DC0E}"/>
              </a:ext>
            </a:extLst>
          </p:cNvPr>
          <p:cNvCxnSpPr>
            <a:cxnSpLocks/>
          </p:cNvCxnSpPr>
          <p:nvPr/>
        </p:nvCxnSpPr>
        <p:spPr>
          <a:xfrm flipV="1">
            <a:off x="3528816" y="2067364"/>
            <a:ext cx="0" cy="72000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 name="直線矢印コネクタ 17">
            <a:extLst>
              <a:ext uri="{FF2B5EF4-FFF2-40B4-BE49-F238E27FC236}">
                <a16:creationId xmlns:a16="http://schemas.microsoft.com/office/drawing/2014/main" id="{7AA7026E-86B8-4510-B5D8-7D43A985F9F7}"/>
              </a:ext>
            </a:extLst>
          </p:cNvPr>
          <p:cNvCxnSpPr>
            <a:cxnSpLocks/>
          </p:cNvCxnSpPr>
          <p:nvPr/>
        </p:nvCxnSpPr>
        <p:spPr>
          <a:xfrm>
            <a:off x="3056550" y="2064117"/>
            <a:ext cx="0" cy="72000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直線矢印コネクタ 21">
            <a:extLst>
              <a:ext uri="{FF2B5EF4-FFF2-40B4-BE49-F238E27FC236}">
                <a16:creationId xmlns:a16="http://schemas.microsoft.com/office/drawing/2014/main" id="{2C4680E4-FF70-49FA-94C9-F050C521CEDF}"/>
              </a:ext>
            </a:extLst>
          </p:cNvPr>
          <p:cNvCxnSpPr>
            <a:cxnSpLocks/>
          </p:cNvCxnSpPr>
          <p:nvPr/>
        </p:nvCxnSpPr>
        <p:spPr>
          <a:xfrm flipV="1">
            <a:off x="3534619" y="3917774"/>
            <a:ext cx="0" cy="88326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 name="直線矢印コネクタ 22">
            <a:extLst>
              <a:ext uri="{FF2B5EF4-FFF2-40B4-BE49-F238E27FC236}">
                <a16:creationId xmlns:a16="http://schemas.microsoft.com/office/drawing/2014/main" id="{A9C89FBF-ABF5-47EE-B15D-6415D5E74328}"/>
              </a:ext>
            </a:extLst>
          </p:cNvPr>
          <p:cNvCxnSpPr>
            <a:cxnSpLocks/>
          </p:cNvCxnSpPr>
          <p:nvPr/>
        </p:nvCxnSpPr>
        <p:spPr>
          <a:xfrm>
            <a:off x="3131840" y="3927356"/>
            <a:ext cx="0" cy="86409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5" name="テキスト ボックス 24">
            <a:extLst>
              <a:ext uri="{FF2B5EF4-FFF2-40B4-BE49-F238E27FC236}">
                <a16:creationId xmlns:a16="http://schemas.microsoft.com/office/drawing/2014/main" id="{9274D1A9-143A-4A6A-87F7-536512DAAEAD}"/>
              </a:ext>
            </a:extLst>
          </p:cNvPr>
          <p:cNvSpPr txBox="1"/>
          <p:nvPr/>
        </p:nvSpPr>
        <p:spPr>
          <a:xfrm>
            <a:off x="3528816" y="4039702"/>
            <a:ext cx="2367834" cy="738664"/>
          </a:xfrm>
          <a:prstGeom prst="rect">
            <a:avLst/>
          </a:prstGeom>
          <a:noFill/>
        </p:spPr>
        <p:txBody>
          <a:bodyPr wrap="square" rtlCol="0">
            <a:spAutoFit/>
          </a:bodyPr>
          <a:lstStyle/>
          <a:p>
            <a:r>
              <a:rPr lang="ja-JP" altLang="en-US" sz="1400" dirty="0">
                <a:latin typeface="BIZ UDPゴシック" panose="020B0400000000000000" pitchFamily="50" charset="-128"/>
                <a:ea typeface="BIZ UDPゴシック" panose="020B0400000000000000" pitchFamily="50" charset="-128"/>
              </a:rPr>
              <a:t>需要地に太陽光発電設備・定置用蓄電池・充放電設備を設置</a:t>
            </a:r>
            <a:endParaRPr lang="en-US" altLang="ja-JP" sz="1400" dirty="0">
              <a:latin typeface="BIZ UDPゴシック" panose="020B0400000000000000" pitchFamily="50" charset="-128"/>
              <a:ea typeface="BIZ UDPゴシック" panose="020B0400000000000000" pitchFamily="50" charset="-128"/>
            </a:endParaRPr>
          </a:p>
        </p:txBody>
      </p:sp>
      <p:sp>
        <p:nvSpPr>
          <p:cNvPr id="28" name="テキスト ボックス 27">
            <a:extLst>
              <a:ext uri="{FF2B5EF4-FFF2-40B4-BE49-F238E27FC236}">
                <a16:creationId xmlns:a16="http://schemas.microsoft.com/office/drawing/2014/main" id="{8FE2D55B-D096-44A9-9CFD-E0B1BE225695}"/>
              </a:ext>
            </a:extLst>
          </p:cNvPr>
          <p:cNvSpPr txBox="1"/>
          <p:nvPr/>
        </p:nvSpPr>
        <p:spPr>
          <a:xfrm>
            <a:off x="2411760" y="76473"/>
            <a:ext cx="6586471" cy="261610"/>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altLang="ja-JP" sz="1100" dirty="0">
                <a:solidFill>
                  <a:schemeClr val="tx1"/>
                </a:solidFill>
                <a:latin typeface="BIZ UDPゴシック" panose="020B0400000000000000" pitchFamily="50" charset="-128"/>
                <a:ea typeface="BIZ UDPゴシック" panose="020B0400000000000000" pitchFamily="50" charset="-128"/>
              </a:rPr>
              <a:t>※</a:t>
            </a:r>
            <a:r>
              <a:rPr lang="ja-JP" altLang="en-US" sz="1100" dirty="0">
                <a:solidFill>
                  <a:schemeClr val="tx1"/>
                </a:solidFill>
                <a:latin typeface="BIZ UDPゴシック" panose="020B0400000000000000" pitchFamily="50" charset="-128"/>
                <a:ea typeface="BIZ UDPゴシック" panose="020B0400000000000000" pitchFamily="50" charset="-128"/>
              </a:rPr>
              <a:t>リースモデルで、別のリース事業者と車載型蓄電池（</a:t>
            </a:r>
            <a:r>
              <a:rPr lang="en-US" altLang="ja-JP" sz="1100" dirty="0">
                <a:solidFill>
                  <a:schemeClr val="tx1"/>
                </a:solidFill>
                <a:latin typeface="BIZ UDPゴシック" panose="020B0400000000000000" pitchFamily="50" charset="-128"/>
                <a:ea typeface="BIZ UDPゴシック" panose="020B0400000000000000" pitchFamily="50" charset="-128"/>
              </a:rPr>
              <a:t>EV</a:t>
            </a:r>
            <a:r>
              <a:rPr lang="ja-JP" altLang="en-US" sz="1100" dirty="0">
                <a:solidFill>
                  <a:schemeClr val="tx1"/>
                </a:solidFill>
                <a:latin typeface="BIZ UDPゴシック" panose="020B0400000000000000" pitchFamily="50" charset="-128"/>
                <a:ea typeface="BIZ UDPゴシック" panose="020B0400000000000000" pitchFamily="50" charset="-128"/>
              </a:rPr>
              <a:t>）のリース契約をする例</a:t>
            </a:r>
            <a:endParaRPr kumimoji="1" lang="ja-JP" altLang="en-US" sz="1100" dirty="0">
              <a:solidFill>
                <a:schemeClr val="tx1"/>
              </a:solidFill>
              <a:latin typeface="BIZ UDPゴシック" panose="020B0400000000000000" pitchFamily="50" charset="-128"/>
              <a:ea typeface="BIZ UDPゴシック" panose="020B0400000000000000" pitchFamily="50" charset="-128"/>
            </a:endParaRPr>
          </a:p>
        </p:txBody>
      </p:sp>
      <p:grpSp>
        <p:nvGrpSpPr>
          <p:cNvPr id="13" name="グループ化 12"/>
          <p:cNvGrpSpPr/>
          <p:nvPr/>
        </p:nvGrpSpPr>
        <p:grpSpPr>
          <a:xfrm>
            <a:off x="4820199" y="1775554"/>
            <a:ext cx="932817" cy="1639232"/>
            <a:chOff x="7092280" y="1899992"/>
            <a:chExt cx="648072" cy="1889048"/>
          </a:xfrm>
        </p:grpSpPr>
        <p:cxnSp>
          <p:nvCxnSpPr>
            <p:cNvPr id="6" name="直線矢印コネクタ 5"/>
            <p:cNvCxnSpPr/>
            <p:nvPr/>
          </p:nvCxnSpPr>
          <p:spPr>
            <a:xfrm flipH="1">
              <a:off x="7092280" y="1899992"/>
              <a:ext cx="648072"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0" name="直線コネクタ 9"/>
            <p:cNvCxnSpPr/>
            <p:nvPr/>
          </p:nvCxnSpPr>
          <p:spPr>
            <a:xfrm>
              <a:off x="7740352" y="1899992"/>
              <a:ext cx="0" cy="1889048"/>
            </a:xfrm>
            <a:prstGeom prst="line">
              <a:avLst/>
            </a:prstGeom>
          </p:spPr>
          <p:style>
            <a:lnRef idx="1">
              <a:schemeClr val="dk1"/>
            </a:lnRef>
            <a:fillRef idx="0">
              <a:schemeClr val="dk1"/>
            </a:fillRef>
            <a:effectRef idx="0">
              <a:schemeClr val="dk1"/>
            </a:effectRef>
            <a:fontRef idx="minor">
              <a:schemeClr val="tx1"/>
            </a:fontRef>
          </p:style>
        </p:cxnSp>
        <p:cxnSp>
          <p:nvCxnSpPr>
            <p:cNvPr id="12" name="直線コネクタ 11"/>
            <p:cNvCxnSpPr/>
            <p:nvPr/>
          </p:nvCxnSpPr>
          <p:spPr>
            <a:xfrm flipH="1">
              <a:off x="7164288" y="3789040"/>
              <a:ext cx="576064" cy="0"/>
            </a:xfrm>
            <a:prstGeom prst="line">
              <a:avLst/>
            </a:prstGeom>
          </p:spPr>
          <p:style>
            <a:lnRef idx="1">
              <a:schemeClr val="dk1"/>
            </a:lnRef>
            <a:fillRef idx="0">
              <a:schemeClr val="dk1"/>
            </a:fillRef>
            <a:effectRef idx="0">
              <a:schemeClr val="dk1"/>
            </a:effectRef>
            <a:fontRef idx="minor">
              <a:schemeClr val="tx1"/>
            </a:fontRef>
          </p:style>
        </p:cxnSp>
      </p:grpSp>
      <p:sp>
        <p:nvSpPr>
          <p:cNvPr id="26" name="テキスト ボックス 25">
            <a:extLst>
              <a:ext uri="{FF2B5EF4-FFF2-40B4-BE49-F238E27FC236}">
                <a16:creationId xmlns:a16="http://schemas.microsoft.com/office/drawing/2014/main" id="{F989AD8C-9314-452F-BC4B-29FC258670A4}"/>
              </a:ext>
            </a:extLst>
          </p:cNvPr>
          <p:cNvSpPr txBox="1"/>
          <p:nvPr/>
        </p:nvSpPr>
        <p:spPr>
          <a:xfrm>
            <a:off x="5660803" y="2833226"/>
            <a:ext cx="1575492" cy="461665"/>
          </a:xfrm>
          <a:prstGeom prst="rect">
            <a:avLst/>
          </a:prstGeom>
          <a:noFill/>
        </p:spPr>
        <p:txBody>
          <a:bodyPr wrap="square" rtlCol="0">
            <a:spAutoFit/>
          </a:bodyPr>
          <a:lstStyle/>
          <a:p>
            <a:pPr algn="ctr"/>
            <a:r>
              <a:rPr lang="ja-JP" altLang="en-US" sz="1200" dirty="0">
                <a:latin typeface="BIZ UDPゴシック" panose="020B0400000000000000" pitchFamily="50" charset="-128"/>
                <a:ea typeface="BIZ UDPゴシック" panose="020B0400000000000000" pitchFamily="50" charset="-128"/>
              </a:rPr>
              <a:t>設備譲渡</a:t>
            </a:r>
            <a:endParaRPr lang="en-US" altLang="ja-JP" sz="1200" dirty="0">
              <a:latin typeface="BIZ UDPゴシック" panose="020B0400000000000000" pitchFamily="50" charset="-128"/>
              <a:ea typeface="BIZ UDPゴシック" panose="020B0400000000000000" pitchFamily="50" charset="-128"/>
            </a:endParaRPr>
          </a:p>
          <a:p>
            <a:r>
              <a:rPr lang="ja-JP" altLang="en-US" sz="1200" dirty="0">
                <a:latin typeface="BIZ UDPゴシック" panose="020B0400000000000000" pitchFamily="50" charset="-128"/>
                <a:ea typeface="BIZ UDPゴシック" panose="020B0400000000000000" pitchFamily="50" charset="-128"/>
              </a:rPr>
              <a:t>（契約期間満了後）</a:t>
            </a:r>
            <a:endParaRPr lang="en-US" altLang="ja-JP" sz="1200" dirty="0">
              <a:latin typeface="BIZ UDPゴシック" panose="020B0400000000000000" pitchFamily="50" charset="-128"/>
              <a:ea typeface="BIZ UDPゴシック" panose="020B0400000000000000" pitchFamily="50" charset="-128"/>
            </a:endParaRPr>
          </a:p>
        </p:txBody>
      </p:sp>
      <p:sp>
        <p:nvSpPr>
          <p:cNvPr id="7" name="角丸四角形 6"/>
          <p:cNvSpPr/>
          <p:nvPr/>
        </p:nvSpPr>
        <p:spPr>
          <a:xfrm>
            <a:off x="1298961" y="2790614"/>
            <a:ext cx="3803727" cy="1127160"/>
          </a:xfrm>
          <a:prstGeom prst="roundRect">
            <a:avLst/>
          </a:prstGeom>
          <a:noFill/>
          <a:ln w="381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n w="57150">
                <a:solidFill>
                  <a:schemeClr val="tx1"/>
                </a:solidFill>
              </a:ln>
              <a:latin typeface="BIZ UDPゴシック" panose="020B0400000000000000" pitchFamily="50" charset="-128"/>
              <a:ea typeface="BIZ UDPゴシック" panose="020B0400000000000000" pitchFamily="50" charset="-128"/>
            </a:endParaRPr>
          </a:p>
        </p:txBody>
      </p:sp>
      <p:sp>
        <p:nvSpPr>
          <p:cNvPr id="30" name="テキスト ボックス 29">
            <a:extLst>
              <a:ext uri="{FF2B5EF4-FFF2-40B4-BE49-F238E27FC236}">
                <a16:creationId xmlns:a16="http://schemas.microsoft.com/office/drawing/2014/main" id="{1FC9AC10-BB69-4606-9B25-EF1B3AB383F2}"/>
              </a:ext>
            </a:extLst>
          </p:cNvPr>
          <p:cNvSpPr txBox="1"/>
          <p:nvPr/>
        </p:nvSpPr>
        <p:spPr>
          <a:xfrm>
            <a:off x="323528" y="548680"/>
            <a:ext cx="590226" cy="369332"/>
          </a:xfrm>
          <a:prstGeom prst="rect">
            <a:avLst/>
          </a:prstGeom>
          <a:solidFill>
            <a:srgbClr val="FF0000"/>
          </a:solidFill>
        </p:spPr>
        <p:txBody>
          <a:bodyPr wrap="none" rtlCol="0">
            <a:spAutoFit/>
          </a:bodyPr>
          <a:lstStyle/>
          <a:p>
            <a:r>
              <a:rPr kumimoji="1" lang="en-US" altLang="ja-JP" dirty="0">
                <a:latin typeface="BIZ UDPゴシック" panose="020B0400000000000000" pitchFamily="50" charset="-128"/>
                <a:ea typeface="BIZ UDPゴシック" panose="020B0400000000000000" pitchFamily="50" charset="-128"/>
              </a:rPr>
              <a:t>2</a:t>
            </a:r>
            <a:r>
              <a:rPr kumimoji="1" lang="ja-JP" altLang="en-US" dirty="0">
                <a:latin typeface="BIZ UDPゴシック" panose="020B0400000000000000" pitchFamily="50" charset="-128"/>
                <a:ea typeface="BIZ UDPゴシック" panose="020B0400000000000000" pitchFamily="50" charset="-128"/>
              </a:rPr>
              <a:t>号</a:t>
            </a:r>
          </a:p>
        </p:txBody>
      </p:sp>
      <p:cxnSp>
        <p:nvCxnSpPr>
          <p:cNvPr id="29" name="直線矢印コネクタ 28">
            <a:extLst>
              <a:ext uri="{FF2B5EF4-FFF2-40B4-BE49-F238E27FC236}">
                <a16:creationId xmlns:a16="http://schemas.microsoft.com/office/drawing/2014/main" id="{898744C5-A539-4BF8-8849-88B10BA521FD}"/>
              </a:ext>
            </a:extLst>
          </p:cNvPr>
          <p:cNvCxnSpPr>
            <a:cxnSpLocks/>
          </p:cNvCxnSpPr>
          <p:nvPr/>
        </p:nvCxnSpPr>
        <p:spPr>
          <a:xfrm flipH="1">
            <a:off x="4879998" y="980728"/>
            <a:ext cx="1620000"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31" name="直線矢印コネクタ 30">
            <a:extLst>
              <a:ext uri="{FF2B5EF4-FFF2-40B4-BE49-F238E27FC236}">
                <a16:creationId xmlns:a16="http://schemas.microsoft.com/office/drawing/2014/main" id="{6DE5E448-5649-4C6D-A419-8C3391CDDBF4}"/>
              </a:ext>
            </a:extLst>
          </p:cNvPr>
          <p:cNvCxnSpPr>
            <a:cxnSpLocks/>
          </p:cNvCxnSpPr>
          <p:nvPr/>
        </p:nvCxnSpPr>
        <p:spPr>
          <a:xfrm>
            <a:off x="4914080" y="1219046"/>
            <a:ext cx="1620000"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32" name="テキスト ボックス 31">
            <a:extLst>
              <a:ext uri="{FF2B5EF4-FFF2-40B4-BE49-F238E27FC236}">
                <a16:creationId xmlns:a16="http://schemas.microsoft.com/office/drawing/2014/main" id="{30EEA4FD-7276-49C8-9A09-2128E8D6B560}"/>
              </a:ext>
            </a:extLst>
          </p:cNvPr>
          <p:cNvSpPr txBox="1"/>
          <p:nvPr/>
        </p:nvSpPr>
        <p:spPr>
          <a:xfrm>
            <a:off x="4844993" y="658009"/>
            <a:ext cx="1815239" cy="307777"/>
          </a:xfrm>
          <a:prstGeom prst="rect">
            <a:avLst/>
          </a:prstGeom>
          <a:noFill/>
        </p:spPr>
        <p:txBody>
          <a:bodyPr wrap="square" rtlCol="0">
            <a:spAutoFit/>
          </a:bodyPr>
          <a:lstStyle/>
          <a:p>
            <a:r>
              <a:rPr lang="ja-JP" altLang="en-US" sz="1400" dirty="0">
                <a:latin typeface="BIZ UDPゴシック" panose="020B0400000000000000" pitchFamily="50" charset="-128"/>
                <a:ea typeface="BIZ UDPゴシック" panose="020B0400000000000000" pitchFamily="50" charset="-128"/>
              </a:rPr>
              <a:t>車載型蓄電池の使用</a:t>
            </a:r>
            <a:endParaRPr lang="en-US" altLang="ja-JP" sz="1400" dirty="0">
              <a:latin typeface="BIZ UDPゴシック" panose="020B0400000000000000" pitchFamily="50" charset="-128"/>
              <a:ea typeface="BIZ UDPゴシック" panose="020B0400000000000000" pitchFamily="50" charset="-128"/>
            </a:endParaRPr>
          </a:p>
        </p:txBody>
      </p:sp>
      <p:sp>
        <p:nvSpPr>
          <p:cNvPr id="34" name="角丸四角形 6">
            <a:extLst>
              <a:ext uri="{FF2B5EF4-FFF2-40B4-BE49-F238E27FC236}">
                <a16:creationId xmlns:a16="http://schemas.microsoft.com/office/drawing/2014/main" id="{6FBA83B8-EBDE-49AA-88E4-B3292C8F7B10}"/>
              </a:ext>
            </a:extLst>
          </p:cNvPr>
          <p:cNvSpPr/>
          <p:nvPr/>
        </p:nvSpPr>
        <p:spPr>
          <a:xfrm>
            <a:off x="1545128" y="720711"/>
            <a:ext cx="3295760" cy="1376791"/>
          </a:xfrm>
          <a:prstGeom prst="roundRect">
            <a:avLst/>
          </a:prstGeom>
          <a:noFill/>
          <a:ln w="381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n w="57150">
                <a:solidFill>
                  <a:schemeClr val="tx1"/>
                </a:solidFill>
              </a:ln>
              <a:latin typeface="BIZ UDPゴシック" panose="020B0400000000000000" pitchFamily="50" charset="-128"/>
              <a:ea typeface="BIZ UDPゴシック" panose="020B0400000000000000" pitchFamily="50" charset="-128"/>
            </a:endParaRPr>
          </a:p>
        </p:txBody>
      </p:sp>
      <p:sp>
        <p:nvSpPr>
          <p:cNvPr id="37" name="テキスト ボックス 36">
            <a:extLst>
              <a:ext uri="{FF2B5EF4-FFF2-40B4-BE49-F238E27FC236}">
                <a16:creationId xmlns:a16="http://schemas.microsoft.com/office/drawing/2014/main" id="{A6A8E780-0D76-4A8B-B19A-64BB52BE2A21}"/>
              </a:ext>
            </a:extLst>
          </p:cNvPr>
          <p:cNvSpPr txBox="1"/>
          <p:nvPr/>
        </p:nvSpPr>
        <p:spPr>
          <a:xfrm>
            <a:off x="1298961" y="2306753"/>
            <a:ext cx="1904691" cy="307777"/>
          </a:xfrm>
          <a:prstGeom prst="rect">
            <a:avLst/>
          </a:prstGeom>
          <a:noFill/>
        </p:spPr>
        <p:txBody>
          <a:bodyPr wrap="square" rtlCol="0">
            <a:spAutoFit/>
          </a:bodyPr>
          <a:lstStyle/>
          <a:p>
            <a:r>
              <a:rPr lang="ja-JP" altLang="en-US" sz="1400" dirty="0">
                <a:latin typeface="BIZ UDPゴシック" panose="020B0400000000000000" pitchFamily="50" charset="-128"/>
                <a:ea typeface="BIZ UDPゴシック" panose="020B0400000000000000" pitchFamily="50" charset="-128"/>
              </a:rPr>
              <a:t>リース料金の支払</a:t>
            </a:r>
          </a:p>
        </p:txBody>
      </p:sp>
      <p:sp>
        <p:nvSpPr>
          <p:cNvPr id="38" name="正方形/長方形 37">
            <a:extLst>
              <a:ext uri="{FF2B5EF4-FFF2-40B4-BE49-F238E27FC236}">
                <a16:creationId xmlns:a16="http://schemas.microsoft.com/office/drawing/2014/main" id="{F79D6C3A-26DB-4BFE-8FBD-D0F5B04A6513}"/>
              </a:ext>
            </a:extLst>
          </p:cNvPr>
          <p:cNvSpPr/>
          <p:nvPr/>
        </p:nvSpPr>
        <p:spPr>
          <a:xfrm>
            <a:off x="2322262" y="4829704"/>
            <a:ext cx="1893380" cy="88326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dirty="0">
                <a:solidFill>
                  <a:schemeClr val="bg1"/>
                </a:solidFill>
                <a:latin typeface="BIZ UDPゴシック" panose="020B0400000000000000" pitchFamily="50" charset="-128"/>
                <a:ea typeface="BIZ UDPゴシック" panose="020B0400000000000000" pitchFamily="50" charset="-128"/>
              </a:rPr>
              <a:t>◎◎</a:t>
            </a:r>
            <a:r>
              <a:rPr lang="ja-JP" altLang="en-US" sz="1600" dirty="0">
                <a:latin typeface="BIZ UDPゴシック" panose="020B0400000000000000" pitchFamily="50" charset="-128"/>
                <a:ea typeface="BIZ UDPゴシック" panose="020B0400000000000000" pitchFamily="50" charset="-128"/>
              </a:rPr>
              <a:t>株式会社</a:t>
            </a:r>
            <a:br>
              <a:rPr lang="en-US" altLang="ja-JP" sz="1600" dirty="0">
                <a:solidFill>
                  <a:prstClr val="white"/>
                </a:solidFill>
                <a:latin typeface="BIZ UDPゴシック" panose="020B0400000000000000" pitchFamily="50" charset="-128"/>
                <a:ea typeface="BIZ UDPゴシック" panose="020B0400000000000000" pitchFamily="50" charset="-128"/>
              </a:rPr>
            </a:br>
            <a:r>
              <a:rPr lang="en-US" altLang="ja-JP" sz="1600" dirty="0">
                <a:latin typeface="BIZ UDPゴシック" panose="020B0400000000000000" pitchFamily="50" charset="-128"/>
                <a:ea typeface="BIZ UDPゴシック" panose="020B0400000000000000" pitchFamily="50" charset="-128"/>
              </a:rPr>
              <a:t>【</a:t>
            </a:r>
            <a:r>
              <a:rPr lang="ja-JP" altLang="en-US" sz="1600" dirty="0">
                <a:latin typeface="BIZ UDPゴシック" panose="020B0400000000000000" pitchFamily="50" charset="-128"/>
                <a:ea typeface="BIZ UDPゴシック" panose="020B0400000000000000" pitchFamily="50" charset="-128"/>
              </a:rPr>
              <a:t>施工業者</a:t>
            </a:r>
            <a:r>
              <a:rPr kumimoji="1" lang="en-US" altLang="ja-JP" sz="1600" dirty="0">
                <a:latin typeface="BIZ UDPゴシック" panose="020B0400000000000000" pitchFamily="50" charset="-128"/>
                <a:ea typeface="BIZ UDPゴシック" panose="020B0400000000000000" pitchFamily="50" charset="-128"/>
              </a:rPr>
              <a:t>】</a:t>
            </a:r>
            <a:endParaRPr kumimoji="1" lang="ja-JP" altLang="en-US" sz="1600" dirty="0">
              <a:latin typeface="BIZ UDPゴシック" panose="020B0400000000000000" pitchFamily="50" charset="-128"/>
              <a:ea typeface="BIZ UDPゴシック" panose="020B0400000000000000" pitchFamily="50" charset="-128"/>
            </a:endParaRPr>
          </a:p>
        </p:txBody>
      </p:sp>
      <p:sp>
        <p:nvSpPr>
          <p:cNvPr id="39" name="正方形/長方形 38">
            <a:extLst>
              <a:ext uri="{FF2B5EF4-FFF2-40B4-BE49-F238E27FC236}">
                <a16:creationId xmlns:a16="http://schemas.microsoft.com/office/drawing/2014/main" id="{12944397-8A06-42DF-A2A3-395D4D6FB896}"/>
              </a:ext>
            </a:extLst>
          </p:cNvPr>
          <p:cNvSpPr/>
          <p:nvPr/>
        </p:nvSpPr>
        <p:spPr>
          <a:xfrm>
            <a:off x="6691201" y="785447"/>
            <a:ext cx="1979067" cy="126981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dirty="0">
                <a:solidFill>
                  <a:schemeClr val="bg1"/>
                </a:solidFill>
                <a:latin typeface="BIZ UDPゴシック" panose="020B0400000000000000" pitchFamily="50" charset="-128"/>
                <a:ea typeface="BIZ UDPゴシック" panose="020B0400000000000000" pitchFamily="50" charset="-128"/>
              </a:rPr>
              <a:t>◎◎</a:t>
            </a:r>
            <a:r>
              <a:rPr lang="ja-JP" altLang="en-US" sz="1600" dirty="0">
                <a:latin typeface="BIZ UDPゴシック" panose="020B0400000000000000" pitchFamily="50" charset="-128"/>
                <a:ea typeface="BIZ UDPゴシック" panose="020B0400000000000000" pitchFamily="50" charset="-128"/>
              </a:rPr>
              <a:t>株式会社</a:t>
            </a:r>
            <a:br>
              <a:rPr lang="en-US" altLang="ja-JP" sz="1600" dirty="0">
                <a:solidFill>
                  <a:prstClr val="white"/>
                </a:solidFill>
                <a:latin typeface="BIZ UDPゴシック" panose="020B0400000000000000" pitchFamily="50" charset="-128"/>
                <a:ea typeface="BIZ UDPゴシック" panose="020B0400000000000000" pitchFamily="50" charset="-128"/>
              </a:rPr>
            </a:br>
            <a:r>
              <a:rPr lang="en-US" altLang="ja-JP" sz="1600" dirty="0">
                <a:latin typeface="BIZ UDPゴシック" panose="020B0400000000000000" pitchFamily="50" charset="-128"/>
                <a:ea typeface="BIZ UDPゴシック" panose="020B0400000000000000" pitchFamily="50" charset="-128"/>
              </a:rPr>
              <a:t>【</a:t>
            </a:r>
            <a:r>
              <a:rPr lang="ja-JP" altLang="en-US" sz="1600" dirty="0">
                <a:latin typeface="BIZ UDPゴシック" panose="020B0400000000000000" pitchFamily="50" charset="-128"/>
                <a:ea typeface="BIZ UDPゴシック" panose="020B0400000000000000" pitchFamily="50" charset="-128"/>
              </a:rPr>
              <a:t>設備の所有者／リース事業者</a:t>
            </a:r>
            <a:r>
              <a:rPr lang="en-US" altLang="ja-JP" sz="1600" dirty="0">
                <a:latin typeface="BIZ UDPゴシック" panose="020B0400000000000000" pitchFamily="50" charset="-128"/>
                <a:ea typeface="BIZ UDPゴシック" panose="020B0400000000000000" pitchFamily="50" charset="-128"/>
              </a:rPr>
              <a:t>B</a:t>
            </a:r>
            <a:r>
              <a:rPr kumimoji="1" lang="en-US" altLang="ja-JP" sz="1600" dirty="0">
                <a:latin typeface="BIZ UDPゴシック" panose="020B0400000000000000" pitchFamily="50" charset="-128"/>
                <a:ea typeface="BIZ UDPゴシック" panose="020B0400000000000000" pitchFamily="50" charset="-128"/>
              </a:rPr>
              <a:t>】</a:t>
            </a:r>
          </a:p>
          <a:p>
            <a:pPr algn="ctr"/>
            <a:r>
              <a:rPr kumimoji="1" lang="ja-JP" altLang="en-US" sz="1600" dirty="0">
                <a:solidFill>
                  <a:srgbClr val="FF0000"/>
                </a:solidFill>
                <a:latin typeface="BIZ UDPゴシック" panose="020B0400000000000000" pitchFamily="50" charset="-128"/>
                <a:ea typeface="BIZ UDPゴシック" panose="020B0400000000000000" pitchFamily="50" charset="-128"/>
              </a:rPr>
              <a:t>共同申請者</a:t>
            </a:r>
            <a:br>
              <a:rPr kumimoji="1" lang="en-US" altLang="ja-JP" sz="1600" dirty="0">
                <a:solidFill>
                  <a:srgbClr val="FF0000"/>
                </a:solidFill>
                <a:latin typeface="BIZ UDPゴシック" panose="020B0400000000000000" pitchFamily="50" charset="-128"/>
                <a:ea typeface="BIZ UDPゴシック" panose="020B0400000000000000" pitchFamily="50" charset="-128"/>
              </a:rPr>
            </a:br>
            <a:r>
              <a:rPr kumimoji="1" lang="ja-JP" altLang="en-US" sz="1600" dirty="0">
                <a:solidFill>
                  <a:srgbClr val="FF0000"/>
                </a:solidFill>
                <a:latin typeface="BIZ UDPゴシック" panose="020B0400000000000000" pitchFamily="50" charset="-128"/>
                <a:ea typeface="BIZ UDPゴシック" panose="020B0400000000000000" pitchFamily="50" charset="-128"/>
              </a:rPr>
              <a:t>（代表事業者）</a:t>
            </a:r>
            <a:endParaRPr kumimoji="1" lang="ja-JP" altLang="en-US" sz="1600" dirty="0">
              <a:latin typeface="BIZ UDPゴシック" panose="020B0400000000000000" pitchFamily="50" charset="-128"/>
              <a:ea typeface="BIZ UDPゴシック" panose="020B0400000000000000" pitchFamily="50" charset="-128"/>
            </a:endParaRPr>
          </a:p>
        </p:txBody>
      </p:sp>
      <p:sp>
        <p:nvSpPr>
          <p:cNvPr id="40" name="テキスト ボックス 39">
            <a:extLst>
              <a:ext uri="{FF2B5EF4-FFF2-40B4-BE49-F238E27FC236}">
                <a16:creationId xmlns:a16="http://schemas.microsoft.com/office/drawing/2014/main" id="{1AF036AA-7E31-433A-980E-2DB75E28CCAA}"/>
              </a:ext>
            </a:extLst>
          </p:cNvPr>
          <p:cNvSpPr txBox="1"/>
          <p:nvPr/>
        </p:nvSpPr>
        <p:spPr>
          <a:xfrm>
            <a:off x="6012160" y="4205515"/>
            <a:ext cx="2862883" cy="138499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marL="285750" indent="-285750">
              <a:buFont typeface="Wingdings" panose="05000000000000000000" pitchFamily="2" charset="2"/>
              <a:buChar char="Ø"/>
            </a:pPr>
            <a:r>
              <a:rPr lang="ja-JP" altLang="en-US" sz="1400" dirty="0">
                <a:latin typeface="BIZ UDPゴシック" panose="020B0400000000000000" pitchFamily="50" charset="-128"/>
                <a:ea typeface="BIZ UDPゴシック" panose="020B0400000000000000" pitchFamily="50" charset="-128"/>
              </a:rPr>
              <a:t> </a:t>
            </a:r>
            <a:r>
              <a:rPr lang="ja-JP" altLang="en-US" sz="1400" dirty="0">
                <a:solidFill>
                  <a:srgbClr val="FF0000"/>
                </a:solidFill>
                <a:latin typeface="BIZ UDPゴシック" panose="020B0400000000000000" pitchFamily="50" charset="-128"/>
                <a:ea typeface="BIZ UDPゴシック" panose="020B0400000000000000" pitchFamily="50" charset="-128"/>
              </a:rPr>
              <a:t>共同申請者</a:t>
            </a:r>
            <a:r>
              <a:rPr lang="ja-JP" altLang="en-US" sz="1400" dirty="0">
                <a:latin typeface="BIZ UDPゴシック" panose="020B0400000000000000" pitchFamily="50" charset="-128"/>
                <a:ea typeface="BIZ UDPゴシック" panose="020B0400000000000000" pitchFamily="50" charset="-128"/>
              </a:rPr>
              <a:t>がいるので、</a:t>
            </a:r>
            <a:r>
              <a:rPr lang="en-US" altLang="ja-JP" sz="1400" dirty="0">
                <a:latin typeface="BIZ UDPゴシック" panose="020B0400000000000000" pitchFamily="50" charset="-128"/>
                <a:ea typeface="BIZ UDPゴシック" panose="020B0400000000000000" pitchFamily="50" charset="-128"/>
              </a:rPr>
              <a:t>2</a:t>
            </a:r>
            <a:r>
              <a:rPr lang="ja-JP" altLang="en-US" sz="1400" dirty="0">
                <a:latin typeface="BIZ UDPゴシック" panose="020B0400000000000000" pitchFamily="50" charset="-128"/>
                <a:ea typeface="BIZ UDPゴシック" panose="020B0400000000000000" pitchFamily="50" charset="-128"/>
              </a:rPr>
              <a:t>号となります。</a:t>
            </a:r>
            <a:endParaRPr kumimoji="1" lang="en-US" altLang="ja-JP" sz="1400" dirty="0">
              <a:latin typeface="BIZ UDPゴシック" panose="020B0400000000000000" pitchFamily="50" charset="-128"/>
              <a:ea typeface="BIZ UDPゴシック" panose="020B0400000000000000" pitchFamily="50" charset="-128"/>
            </a:endParaRPr>
          </a:p>
          <a:p>
            <a:pPr marL="285750" indent="-285750">
              <a:buFont typeface="Wingdings" panose="05000000000000000000" pitchFamily="2" charset="2"/>
              <a:buChar char="Ø"/>
            </a:pPr>
            <a:r>
              <a:rPr kumimoji="1" lang="ja-JP" altLang="en-US" sz="1400" dirty="0">
                <a:latin typeface="BIZ UDPゴシック" panose="020B0400000000000000" pitchFamily="50" charset="-128"/>
                <a:ea typeface="BIZ UDPゴシック" panose="020B0400000000000000" pitchFamily="50" charset="-128"/>
              </a:rPr>
              <a:t>補助金の交付は</a:t>
            </a:r>
            <a:r>
              <a:rPr kumimoji="1" lang="ja-JP" altLang="en-US" sz="1400" dirty="0">
                <a:solidFill>
                  <a:srgbClr val="FF0000"/>
                </a:solidFill>
                <a:latin typeface="BIZ UDPゴシック" panose="020B0400000000000000" pitchFamily="50" charset="-128"/>
                <a:ea typeface="BIZ UDPゴシック" panose="020B0400000000000000" pitchFamily="50" charset="-128"/>
              </a:rPr>
              <a:t>代表申請者</a:t>
            </a:r>
            <a:r>
              <a:rPr kumimoji="1" lang="ja-JP" altLang="en-US" sz="1400" dirty="0">
                <a:latin typeface="BIZ UDPゴシック" panose="020B0400000000000000" pitchFamily="50" charset="-128"/>
                <a:ea typeface="BIZ UDPゴシック" panose="020B0400000000000000" pitchFamily="50" charset="-128"/>
              </a:rPr>
              <a:t>のみに行います。補助金の振り分けは事業者間で適切に行ってください。</a:t>
            </a:r>
          </a:p>
        </p:txBody>
      </p:sp>
      <p:sp>
        <p:nvSpPr>
          <p:cNvPr id="2" name="テキスト ボックス 1">
            <a:extLst>
              <a:ext uri="{FF2B5EF4-FFF2-40B4-BE49-F238E27FC236}">
                <a16:creationId xmlns:a16="http://schemas.microsoft.com/office/drawing/2014/main" id="{C81838B0-A745-E74D-34A3-457AFB7A5CE2}"/>
              </a:ext>
            </a:extLst>
          </p:cNvPr>
          <p:cNvSpPr txBox="1"/>
          <p:nvPr/>
        </p:nvSpPr>
        <p:spPr>
          <a:xfrm>
            <a:off x="1461035" y="4205515"/>
            <a:ext cx="1709979" cy="307777"/>
          </a:xfrm>
          <a:prstGeom prst="rect">
            <a:avLst/>
          </a:prstGeom>
          <a:noFill/>
        </p:spPr>
        <p:txBody>
          <a:bodyPr wrap="square" rtlCol="0">
            <a:spAutoFit/>
          </a:bodyPr>
          <a:lstStyle/>
          <a:p>
            <a:r>
              <a:rPr lang="ja-JP" altLang="en-US" sz="1400" dirty="0">
                <a:latin typeface="BIZ UDPゴシック" panose="020B0400000000000000" pitchFamily="50" charset="-128"/>
                <a:ea typeface="BIZ UDPゴシック" panose="020B0400000000000000" pitchFamily="50" charset="-128"/>
              </a:rPr>
              <a:t>発注・検収・</a:t>
            </a:r>
            <a:r>
              <a:rPr kumimoji="1" lang="ja-JP" altLang="en-US" sz="1400" dirty="0">
                <a:latin typeface="BIZ UDPゴシック" panose="020B0400000000000000" pitchFamily="50" charset="-128"/>
                <a:ea typeface="BIZ UDPゴシック" panose="020B0400000000000000" pitchFamily="50" charset="-128"/>
              </a:rPr>
              <a:t>支払</a:t>
            </a:r>
          </a:p>
        </p:txBody>
      </p:sp>
      <p:sp>
        <p:nvSpPr>
          <p:cNvPr id="5" name="テキスト ボックス 4">
            <a:extLst>
              <a:ext uri="{FF2B5EF4-FFF2-40B4-BE49-F238E27FC236}">
                <a16:creationId xmlns:a16="http://schemas.microsoft.com/office/drawing/2014/main" id="{E5CAC70F-3CB1-4B18-4771-8F63814BAF42}"/>
              </a:ext>
            </a:extLst>
          </p:cNvPr>
          <p:cNvSpPr txBox="1"/>
          <p:nvPr/>
        </p:nvSpPr>
        <p:spPr>
          <a:xfrm>
            <a:off x="4892996" y="1299824"/>
            <a:ext cx="1709979" cy="307777"/>
          </a:xfrm>
          <a:prstGeom prst="rect">
            <a:avLst/>
          </a:prstGeom>
          <a:noFill/>
        </p:spPr>
        <p:txBody>
          <a:bodyPr wrap="square" rtlCol="0">
            <a:spAutoFit/>
          </a:bodyPr>
          <a:lstStyle/>
          <a:p>
            <a:r>
              <a:rPr lang="ja-JP" altLang="en-US" sz="1400" dirty="0">
                <a:latin typeface="BIZ UDPゴシック" panose="020B0400000000000000" pitchFamily="50" charset="-128"/>
                <a:ea typeface="BIZ UDPゴシック" panose="020B0400000000000000" pitchFamily="50" charset="-128"/>
              </a:rPr>
              <a:t>リース料金の支払</a:t>
            </a:r>
            <a:endParaRPr kumimoji="1" lang="ja-JP" altLang="en-US" sz="1400" dirty="0">
              <a:latin typeface="BIZ UDPゴシック" panose="020B0400000000000000" pitchFamily="50" charset="-128"/>
              <a:ea typeface="BIZ UDPゴシック" panose="020B0400000000000000" pitchFamily="50" charset="-128"/>
            </a:endParaRPr>
          </a:p>
        </p:txBody>
      </p:sp>
      <p:sp>
        <p:nvSpPr>
          <p:cNvPr id="8" name="テキスト ボックス 7">
            <a:extLst>
              <a:ext uri="{FF2B5EF4-FFF2-40B4-BE49-F238E27FC236}">
                <a16:creationId xmlns:a16="http://schemas.microsoft.com/office/drawing/2014/main" id="{68BA8516-65DF-D2AD-EAA7-AAEBC880F949}"/>
              </a:ext>
            </a:extLst>
          </p:cNvPr>
          <p:cNvSpPr txBox="1"/>
          <p:nvPr/>
        </p:nvSpPr>
        <p:spPr>
          <a:xfrm>
            <a:off x="3529525" y="2223436"/>
            <a:ext cx="2842676" cy="523220"/>
          </a:xfrm>
          <a:prstGeom prst="rect">
            <a:avLst/>
          </a:prstGeom>
          <a:noFill/>
        </p:spPr>
        <p:txBody>
          <a:bodyPr wrap="square" rtlCol="0">
            <a:spAutoFit/>
          </a:bodyPr>
          <a:lstStyle/>
          <a:p>
            <a:r>
              <a:rPr lang="ja-JP" altLang="en-US" sz="1400" dirty="0">
                <a:latin typeface="BIZ UDPゴシック" panose="020B0400000000000000" pitchFamily="50" charset="-128"/>
                <a:ea typeface="BIZ UDPゴシック" panose="020B0400000000000000" pitchFamily="50" charset="-128"/>
              </a:rPr>
              <a:t>太陽光発電設備・定置用蓄電池・充放電設備の使用</a:t>
            </a:r>
            <a:endParaRPr lang="en-US" altLang="ja-JP" sz="1400" dirty="0">
              <a:latin typeface="BIZ UDPゴシック" panose="020B0400000000000000" pitchFamily="50" charset="-128"/>
              <a:ea typeface="BIZ UDPゴシック" panose="020B0400000000000000" pitchFamily="50" charset="-128"/>
            </a:endParaRPr>
          </a:p>
        </p:txBody>
      </p:sp>
      <p:sp>
        <p:nvSpPr>
          <p:cNvPr id="9" name="角丸四角形 6">
            <a:extLst>
              <a:ext uri="{FF2B5EF4-FFF2-40B4-BE49-F238E27FC236}">
                <a16:creationId xmlns:a16="http://schemas.microsoft.com/office/drawing/2014/main" id="{B4AA9509-93B0-68F1-5938-8981A9ACE8F2}"/>
              </a:ext>
            </a:extLst>
          </p:cNvPr>
          <p:cNvSpPr/>
          <p:nvPr/>
        </p:nvSpPr>
        <p:spPr>
          <a:xfrm>
            <a:off x="6588224" y="678325"/>
            <a:ext cx="2223747" cy="1484053"/>
          </a:xfrm>
          <a:prstGeom prst="roundRect">
            <a:avLst/>
          </a:prstGeom>
          <a:noFill/>
          <a:ln w="381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n w="57150">
                <a:solidFill>
                  <a:schemeClr val="tx1"/>
                </a:solidFill>
              </a:ln>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986253772"/>
      </p:ext>
    </p:extLst>
  </p:cSld>
  <p:clrMapOvr>
    <a:masterClrMapping/>
  </p:clrMapOvr>
</p:sld>
</file>

<file path=ppt/theme/theme1.xml><?xml version="1.0" encoding="utf-8"?>
<a:theme xmlns:a="http://schemas.openxmlformats.org/drawingml/2006/main" name="Blank">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ユーザー定義 4">
      <a:majorFont>
        <a:latin typeface="Segoe UI"/>
        <a:ea typeface="游ゴシック Medium"/>
        <a:cs typeface=""/>
      </a:majorFont>
      <a:minorFont>
        <a:latin typeface="Segoe UI"/>
        <a:ea typeface="游ゴシック Medium"/>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プレゼンテーション1" id="{8E969926-C35E-4B9C-93F7-57A51276E4E6}" vid="{CB478695-38CA-4AB5-81A7-0DBA352C8849}"/>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ドキュメント" ma:contentTypeID="0x0101004905914951680140A6AB41281DB37ABD" ma:contentTypeVersion="16" ma:contentTypeDescription="新しいドキュメントを作成します。" ma:contentTypeScope="" ma:versionID="77373132cb009e4de6953889a7781461">
  <xsd:schema xmlns:xsd="http://www.w3.org/2001/XMLSchema" xmlns:xs="http://www.w3.org/2001/XMLSchema" xmlns:p="http://schemas.microsoft.com/office/2006/metadata/properties" xmlns:ns2="1c8094e6-b943-4f7f-ad42-f7be029d92a7" xmlns:ns3="22d15cf7-27b1-4136-b3fc-8d1c240fa939" targetNamespace="http://schemas.microsoft.com/office/2006/metadata/properties" ma:root="true" ma:fieldsID="d382a2562f98a41905a3c42a5ea49249" ns2:_="" ns3:_="">
    <xsd:import namespace="1c8094e6-b943-4f7f-ad42-f7be029d92a7"/>
    <xsd:import namespace="22d15cf7-27b1-4136-b3fc-8d1c240fa939"/>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MediaServiceObjectDetectorVersions"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element ref="ns3:SharedWithUsers" minOccurs="0"/>
                <xsd:element ref="ns3:SharedWithDetail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c8094e6-b943-4f7f-ad42-f7be029d92a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description="" ma:hidden="true" ma:indexed="true" ma:internalName="MediaServiceDateTaken" ma:readOnly="true">
      <xsd:simpleType>
        <xsd:restriction base="dms:Text"/>
      </xsd:simpleType>
    </xsd:element>
    <xsd:element name="MediaServiceObjectDetectorVersions" ma:index="12" nillable="true" ma:displayName="MediaServiceObjectDetectorVersions" ma:description="" ma:hidden="true" ma:indexed="true" ma:internalName="MediaServiceObjectDetectorVersion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画像タグ" ma:readOnly="false" ma:fieldId="{5cf76f15-5ced-4ddc-b409-7134ff3c332f}" ma:taxonomyMulti="true" ma:sspId="86517c5f-9894-42f1-95c8-805871939daa"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description="" ma:indexed="true" ma:internalName="MediaServiceLocation" ma:readOnly="true">
      <xsd:simpleType>
        <xsd:restriction base="dms:Text"/>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2d15cf7-27b1-4136-b3fc-8d1c240fa939"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9564407b-ac1d-404e-b7b1-a5657502f81b}" ma:internalName="TaxCatchAll" ma:showField="CatchAllData" ma:web="22d15cf7-27b1-4136-b3fc-8d1c240fa939">
      <xsd:complexType>
        <xsd:complexContent>
          <xsd:extension base="dms:MultiChoiceLookup">
            <xsd:sequence>
              <xsd:element name="Value" type="dms:Lookup" maxOccurs="unbounded" minOccurs="0" nillable="true"/>
            </xsd:sequence>
          </xsd:extension>
        </xsd:complexContent>
      </xsd:complexType>
    </xsd:element>
    <xsd:element name="SharedWithUsers" ma:index="21"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共有相手の詳細情報"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1c8094e6-b943-4f7f-ad42-f7be029d92a7">
      <Terms xmlns="http://schemas.microsoft.com/office/infopath/2007/PartnerControls"/>
    </lcf76f155ced4ddcb4097134ff3c332f>
    <TaxCatchAll xmlns="22d15cf7-27b1-4136-b3fc-8d1c240fa939" xsi:nil="true"/>
  </documentManagement>
</p:properties>
</file>

<file path=customXml/itemProps1.xml><?xml version="1.0" encoding="utf-8"?>
<ds:datastoreItem xmlns:ds="http://schemas.openxmlformats.org/officeDocument/2006/customXml" ds:itemID="{69528D5C-60E8-4539-9660-05DD4E58145C}">
  <ds:schemaRefs>
    <ds:schemaRef ds:uri="http://schemas.microsoft.com/sharepoint/v3/contenttype/forms"/>
  </ds:schemaRefs>
</ds:datastoreItem>
</file>

<file path=customXml/itemProps2.xml><?xml version="1.0" encoding="utf-8"?>
<ds:datastoreItem xmlns:ds="http://schemas.openxmlformats.org/officeDocument/2006/customXml" ds:itemID="{9F032FB9-7C2D-497A-8952-6F64531AAD4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c8094e6-b943-4f7f-ad42-f7be029d92a7"/>
    <ds:schemaRef ds:uri="22d15cf7-27b1-4136-b3fc-8d1c240fa93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76AE516-BC98-4520-BAF8-1FE647DD2AE0}">
  <ds:schemaRefs>
    <ds:schemaRef ds:uri="90299666-6b0b-4bdd-8137-983c60bd3cfe"/>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purl.org/dc/dcmitype/"/>
    <ds:schemaRef ds:uri="http://purl.org/dc/elements/1.1/"/>
    <ds:schemaRef ds:uri="http://purl.org/dc/terms/"/>
    <ds:schemaRef ds:uri="7b724e9c-e516-42a8-8041-206f214e8eb9"/>
    <ds:schemaRef ds:uri="http://www.w3.org/XML/1998/namespace"/>
    <ds:schemaRef ds:uri="1c8094e6-b943-4f7f-ad42-f7be029d92a7"/>
    <ds:schemaRef ds:uri="22d15cf7-27b1-4136-b3fc-8d1c240fa939"/>
  </ds:schemaRefs>
</ds:datastoreItem>
</file>

<file path=docProps/app.xml><?xml version="1.0" encoding="utf-8"?>
<Properties xmlns="http://schemas.openxmlformats.org/officeDocument/2006/extended-properties" xmlns:vt="http://schemas.openxmlformats.org/officeDocument/2006/docPropsVTypes">
  <Template>blank</Template>
  <TotalTime>0</TotalTime>
  <Words>1212</Words>
  <Application>Microsoft Office PowerPoint</Application>
  <PresentationFormat>画面に合わせる (4:3)</PresentationFormat>
  <Paragraphs>142</Paragraphs>
  <Slides>9</Slides>
  <Notes>2</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9</vt:i4>
      </vt:variant>
    </vt:vector>
  </HeadingPairs>
  <TitlesOfParts>
    <vt:vector size="15" baseType="lpstr">
      <vt:lpstr>BIZ UDPゴシック</vt:lpstr>
      <vt:lpstr>游ゴシック</vt:lpstr>
      <vt:lpstr>Arial</vt:lpstr>
      <vt:lpstr>Segoe UI</vt:lpstr>
      <vt:lpstr>Wingdings</vt:lpstr>
      <vt:lpstr>Blank</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2020-02-06T04:56:37Z</dcterms:created>
  <dcterms:modified xsi:type="dcterms:W3CDTF">2026-04-09T01:11:29Z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0x0101004905914951680140A6AB41281DB37ABD</vt:lpwstr>
  </property>
  <property fmtid="{D5CDD505-2E9C-101B-9397-08002B2CF9AE}" pid="3" name="MediaServiceImageTags">
    <vt:lpwstr/>
  </property>
</Properties>
</file>