
<file path=[Content_Types].xml><?xml version="1.0" encoding="utf-8"?>
<Types xmlns="http://schemas.openxmlformats.org/package/2006/content-types">
  <Default Extension="jpeg" ContentType="image/jpe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4"/>
  </p:sldMasterIdLst>
  <p:notesMasterIdLst>
    <p:notesMasterId r:id="rId8"/>
  </p:notesMasterIdLst>
  <p:handoutMasterIdLst>
    <p:handoutMasterId r:id="rId9"/>
  </p:handoutMasterIdLst>
  <p:sldIdLst>
    <p:sldId id="385" r:id="rId5"/>
    <p:sldId id="387" r:id="rId6"/>
    <p:sldId id="388" r:id="rId7"/>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5B6B"/>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9D6B33A-643A-4A5B-801D-AA4B0A8A4E1C}" v="5" dt="2026-04-08T08:30:55.740"/>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54" d="100"/>
          <a:sy n="154" d="100"/>
        </p:scale>
        <p:origin x="2000"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8/10/relationships/authors" Target="authors.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2EC720D-1762-6703-6861-9C38CBB1B406}"/>
              </a:ext>
            </a:extLst>
          </p:cNvPr>
          <p:cNvSpPr>
            <a:spLocks noGrp="1"/>
          </p:cNvSpPr>
          <p:nvPr>
            <p:ph type="hdr" sz="quarter"/>
          </p:nvPr>
        </p:nvSpPr>
        <p:spPr>
          <a:xfrm>
            <a:off x="1" y="0"/>
            <a:ext cx="2918621" cy="494813"/>
          </a:xfrm>
          <a:prstGeom prst="rect">
            <a:avLst/>
          </a:prstGeom>
        </p:spPr>
        <p:txBody>
          <a:bodyPr vert="horz" lIns="90644" tIns="45322" rIns="90644" bIns="45322"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02EA7FA4-A73E-825B-6E7B-C99237A9A6A8}"/>
              </a:ext>
            </a:extLst>
          </p:cNvPr>
          <p:cNvSpPr>
            <a:spLocks noGrp="1"/>
          </p:cNvSpPr>
          <p:nvPr>
            <p:ph type="dt" sz="quarter" idx="1"/>
          </p:nvPr>
        </p:nvSpPr>
        <p:spPr>
          <a:xfrm>
            <a:off x="3815572" y="0"/>
            <a:ext cx="2918621" cy="494813"/>
          </a:xfrm>
          <a:prstGeom prst="rect">
            <a:avLst/>
          </a:prstGeom>
        </p:spPr>
        <p:txBody>
          <a:bodyPr vert="horz" lIns="90644" tIns="45322" rIns="90644" bIns="45322" rtlCol="0"/>
          <a:lstStyle>
            <a:lvl1pPr algn="r">
              <a:defRPr sz="1200"/>
            </a:lvl1pPr>
          </a:lstStyle>
          <a:p>
            <a:fld id="{A5686851-B5D2-4357-B3D1-E4671C66F7ED}" type="datetimeFigureOut">
              <a:rPr kumimoji="1" lang="ja-JP" altLang="en-US" smtClean="0"/>
              <a:t>2026/4/9</a:t>
            </a:fld>
            <a:endParaRPr kumimoji="1" lang="ja-JP" altLang="en-US"/>
          </a:p>
        </p:txBody>
      </p:sp>
      <p:sp>
        <p:nvSpPr>
          <p:cNvPr id="4" name="フッター プレースホルダー 3">
            <a:extLst>
              <a:ext uri="{FF2B5EF4-FFF2-40B4-BE49-F238E27FC236}">
                <a16:creationId xmlns:a16="http://schemas.microsoft.com/office/drawing/2014/main" id="{B449159E-F88A-1892-3BBA-CB7B6A75238A}"/>
              </a:ext>
            </a:extLst>
          </p:cNvPr>
          <p:cNvSpPr>
            <a:spLocks noGrp="1"/>
          </p:cNvSpPr>
          <p:nvPr>
            <p:ph type="ftr" sz="quarter" idx="2"/>
          </p:nvPr>
        </p:nvSpPr>
        <p:spPr>
          <a:xfrm>
            <a:off x="1" y="9371501"/>
            <a:ext cx="2918621" cy="494813"/>
          </a:xfrm>
          <a:prstGeom prst="rect">
            <a:avLst/>
          </a:prstGeom>
        </p:spPr>
        <p:txBody>
          <a:bodyPr vert="horz" lIns="90644" tIns="45322" rIns="90644" bIns="45322"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FA539A11-666D-A218-0124-38B7D03E8DED}"/>
              </a:ext>
            </a:extLst>
          </p:cNvPr>
          <p:cNvSpPr>
            <a:spLocks noGrp="1"/>
          </p:cNvSpPr>
          <p:nvPr>
            <p:ph type="sldNum" sz="quarter" idx="3"/>
          </p:nvPr>
        </p:nvSpPr>
        <p:spPr>
          <a:xfrm>
            <a:off x="3815572" y="9371501"/>
            <a:ext cx="2918621" cy="494813"/>
          </a:xfrm>
          <a:prstGeom prst="rect">
            <a:avLst/>
          </a:prstGeom>
        </p:spPr>
        <p:txBody>
          <a:bodyPr vert="horz" lIns="90644" tIns="45322" rIns="90644" bIns="45322" rtlCol="0" anchor="b"/>
          <a:lstStyle>
            <a:lvl1pPr algn="r">
              <a:defRPr sz="1200"/>
            </a:lvl1pPr>
          </a:lstStyle>
          <a:p>
            <a:fld id="{14CAD256-2E4D-4720-85BF-8DB29F6B7CDD}" type="slidenum">
              <a:rPr kumimoji="1" lang="ja-JP" altLang="en-US" smtClean="0"/>
              <a:t>‹#›</a:t>
            </a:fld>
            <a:endParaRPr kumimoji="1" lang="ja-JP" altLang="en-US"/>
          </a:p>
        </p:txBody>
      </p:sp>
    </p:spTree>
    <p:extLst>
      <p:ext uri="{BB962C8B-B14F-4D97-AF65-F5344CB8AC3E}">
        <p14:creationId xmlns:p14="http://schemas.microsoft.com/office/powerpoint/2010/main" val="179404682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18621" cy="494813"/>
          </a:xfrm>
          <a:prstGeom prst="rect">
            <a:avLst/>
          </a:prstGeom>
        </p:spPr>
        <p:txBody>
          <a:bodyPr vert="horz" lIns="90644" tIns="45322" rIns="90644" bIns="45322"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572" y="0"/>
            <a:ext cx="2918621" cy="494813"/>
          </a:xfrm>
          <a:prstGeom prst="rect">
            <a:avLst/>
          </a:prstGeom>
        </p:spPr>
        <p:txBody>
          <a:bodyPr vert="horz" lIns="90644" tIns="45322" rIns="90644" bIns="45322" rtlCol="0"/>
          <a:lstStyle>
            <a:lvl1pPr algn="r">
              <a:defRPr sz="1200"/>
            </a:lvl1pPr>
          </a:lstStyle>
          <a:p>
            <a:fld id="{77EEE049-E83B-4787-8E80-E3AAF9C9C366}" type="datetimeFigureOut">
              <a:rPr kumimoji="1" lang="ja-JP" altLang="en-US" smtClean="0"/>
              <a:t>2026/4/9</a:t>
            </a:fld>
            <a:endParaRPr kumimoji="1" lang="ja-JP" altLang="en-US"/>
          </a:p>
        </p:txBody>
      </p:sp>
      <p:sp>
        <p:nvSpPr>
          <p:cNvPr id="4" name="スライド イメージ プレースホルダー 3"/>
          <p:cNvSpPr>
            <a:spLocks noGrp="1" noRot="1" noChangeAspect="1"/>
          </p:cNvSpPr>
          <p:nvPr>
            <p:ph type="sldImg" idx="2"/>
          </p:nvPr>
        </p:nvSpPr>
        <p:spPr>
          <a:xfrm>
            <a:off x="1147763" y="1233488"/>
            <a:ext cx="4440237" cy="3330575"/>
          </a:xfrm>
          <a:prstGeom prst="rect">
            <a:avLst/>
          </a:prstGeom>
          <a:noFill/>
          <a:ln w="12700">
            <a:solidFill>
              <a:prstClr val="black"/>
            </a:solidFill>
          </a:ln>
        </p:spPr>
        <p:txBody>
          <a:bodyPr vert="horz" lIns="90644" tIns="45322" rIns="90644" bIns="45322" rtlCol="0" anchor="ctr"/>
          <a:lstStyle/>
          <a:p>
            <a:endParaRPr lang="ja-JP" altLang="en-US"/>
          </a:p>
        </p:txBody>
      </p:sp>
      <p:sp>
        <p:nvSpPr>
          <p:cNvPr id="5" name="ノート プレースホルダー 4"/>
          <p:cNvSpPr>
            <a:spLocks noGrp="1"/>
          </p:cNvSpPr>
          <p:nvPr>
            <p:ph type="body" sz="quarter" idx="3"/>
          </p:nvPr>
        </p:nvSpPr>
        <p:spPr>
          <a:xfrm>
            <a:off x="673891" y="4747996"/>
            <a:ext cx="5387982" cy="3884437"/>
          </a:xfrm>
          <a:prstGeom prst="rect">
            <a:avLst/>
          </a:prstGeom>
        </p:spPr>
        <p:txBody>
          <a:bodyPr vert="horz" lIns="90644" tIns="45322" rIns="90644" bIns="4532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371501"/>
            <a:ext cx="2918621" cy="494813"/>
          </a:xfrm>
          <a:prstGeom prst="rect">
            <a:avLst/>
          </a:prstGeom>
        </p:spPr>
        <p:txBody>
          <a:bodyPr vert="horz" lIns="90644" tIns="45322" rIns="90644" bIns="4532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572" y="9371501"/>
            <a:ext cx="2918621" cy="494813"/>
          </a:xfrm>
          <a:prstGeom prst="rect">
            <a:avLst/>
          </a:prstGeom>
        </p:spPr>
        <p:txBody>
          <a:bodyPr vert="horz" lIns="90644" tIns="45322" rIns="90644" bIns="45322" rtlCol="0" anchor="b"/>
          <a:lstStyle>
            <a:lvl1pPr algn="r">
              <a:defRPr sz="1200"/>
            </a:lvl1pPr>
          </a:lstStyle>
          <a:p>
            <a:fld id="{323A380A-AB9A-4330-A729-7BEA3D22F50F}" type="slidenum">
              <a:rPr kumimoji="1" lang="ja-JP" altLang="en-US" smtClean="0"/>
              <a:t>‹#›</a:t>
            </a:fld>
            <a:endParaRPr kumimoji="1" lang="ja-JP" altLang="en-US"/>
          </a:p>
        </p:txBody>
      </p:sp>
    </p:spTree>
    <p:extLst>
      <p:ext uri="{BB962C8B-B14F-4D97-AF65-F5344CB8AC3E}">
        <p14:creationId xmlns:p14="http://schemas.microsoft.com/office/powerpoint/2010/main" val="253992201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normAutofit/>
          </a:bodyPr>
          <a:lstStyle>
            <a:lvl1pPr algn="ctr">
              <a:defRPr sz="3600">
                <a:latin typeface="Meiryo UI" panose="020B0604030504040204" pitchFamily="50" charset="-128"/>
                <a:ea typeface="Meiryo UI" panose="020B0604030504040204" pitchFamily="50" charset="-128"/>
              </a:defRPr>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atin typeface="Meiryo UI" panose="020B0604030504040204" pitchFamily="50" charset="-128"/>
                <a:ea typeface="Meiryo UI"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a:xfrm>
            <a:off x="256032" y="6356351"/>
            <a:ext cx="2057400" cy="365125"/>
          </a:xfrm>
          <a:prstGeom prst="rect">
            <a:avLst/>
          </a:prstGeom>
        </p:spPr>
        <p:txBody>
          <a:bodyPr/>
          <a:lstStyle>
            <a:lvl1pPr>
              <a:defRPr>
                <a:solidFill>
                  <a:schemeClr val="accent6"/>
                </a:solidFill>
                <a:latin typeface="Meiryo UI" panose="020B0604030504040204" pitchFamily="50" charset="-128"/>
                <a:ea typeface="Meiryo UI" panose="020B0604030504040204" pitchFamily="50" charset="-128"/>
              </a:defRPr>
            </a:lvl1pPr>
          </a:lstStyle>
          <a:p>
            <a:r>
              <a:rPr kumimoji="1" lang="ja-JP" altLang="en-US" dirty="0"/>
              <a:t>ストレージパリティ事業</a:t>
            </a:r>
          </a:p>
        </p:txBody>
      </p:sp>
      <p:sp>
        <p:nvSpPr>
          <p:cNvPr id="5" name="Footer Placeholder 4"/>
          <p:cNvSpPr>
            <a:spLocks noGrp="1"/>
          </p:cNvSpPr>
          <p:nvPr>
            <p:ph type="ftr" sz="quarter" idx="11"/>
          </p:nvPr>
        </p:nvSpPr>
        <p:spPr/>
        <p:txBody>
          <a:bodyPr/>
          <a:lstStyle>
            <a:lvl1pPr>
              <a:defRPr>
                <a:latin typeface="Meiryo UI" panose="020B0604030504040204" pitchFamily="50" charset="-128"/>
                <a:ea typeface="Meiryo UI" panose="020B0604030504040204" pitchFamily="50" charset="-128"/>
              </a:defRPr>
            </a:lvl1pPr>
          </a:lstStyle>
          <a:p>
            <a:endParaRPr kumimoji="1" lang="ja-JP" altLang="en-US"/>
          </a:p>
        </p:txBody>
      </p:sp>
    </p:spTree>
    <p:extLst>
      <p:ext uri="{BB962C8B-B14F-4D97-AF65-F5344CB8AC3E}">
        <p14:creationId xmlns:p14="http://schemas.microsoft.com/office/powerpoint/2010/main" val="42306875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a:xfrm>
            <a:off x="256032" y="6356351"/>
            <a:ext cx="2057400" cy="365125"/>
          </a:xfrm>
          <a:prstGeom prst="rect">
            <a:avLst/>
          </a:prstGeom>
        </p:spPr>
        <p:txBody>
          <a:bodyPr/>
          <a:lstStyle/>
          <a:p>
            <a:fld id="{4D5F4326-7642-44B6-BC85-8291AA31FB0D}" type="datetime1">
              <a:rPr kumimoji="1" lang="ja-JP" altLang="en-US" smtClean="0"/>
              <a:t>2026/4/9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1" name="テキスト ボックス 10">
            <a:extLst>
              <a:ext uri="{FF2B5EF4-FFF2-40B4-BE49-F238E27FC236}">
                <a16:creationId xmlns:a16="http://schemas.microsoft.com/office/drawing/2014/main" id="{808B6C1A-E2F9-570D-DC5D-49C370AC3C7D}"/>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133211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a:xfrm>
            <a:off x="256032" y="6356351"/>
            <a:ext cx="2057400" cy="365125"/>
          </a:xfrm>
          <a:prstGeom prst="rect">
            <a:avLst/>
          </a:prstGeom>
        </p:spPr>
        <p:txBody>
          <a:bodyPr/>
          <a:lstStyle/>
          <a:p>
            <a:fld id="{AE23B655-EA82-450D-BD98-BD445FA909D6}" type="datetime1">
              <a:rPr kumimoji="1" lang="ja-JP" altLang="en-US" smtClean="0"/>
              <a:t>2026/4/9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0" name="テキスト ボックス 9">
            <a:extLst>
              <a:ext uri="{FF2B5EF4-FFF2-40B4-BE49-F238E27FC236}">
                <a16:creationId xmlns:a16="http://schemas.microsoft.com/office/drawing/2014/main" id="{1B733189-E944-FD1C-1DC0-BA63A20FE85C}"/>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212494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D3706B5-5FCC-6CAB-CC0F-46931B0F4A37}"/>
              </a:ext>
            </a:extLst>
          </p:cNvPr>
          <p:cNvSpPr>
            <a:spLocks noGrp="1"/>
          </p:cNvSpPr>
          <p:nvPr>
            <p:ph type="title"/>
          </p:nvPr>
        </p:nvSpPr>
        <p:spPr/>
        <p:txBody>
          <a:bodyPr/>
          <a:lstStyle/>
          <a:p>
            <a:r>
              <a:rPr kumimoji="1" lang="ja-JP" altLang="en-US"/>
              <a:t>マスター タイトルの書式設定</a:t>
            </a:r>
          </a:p>
        </p:txBody>
      </p:sp>
      <p:sp>
        <p:nvSpPr>
          <p:cNvPr id="5" name="日付プレースホルダー 3">
            <a:extLst>
              <a:ext uri="{FF2B5EF4-FFF2-40B4-BE49-F238E27FC236}">
                <a16:creationId xmlns:a16="http://schemas.microsoft.com/office/drawing/2014/main" id="{1E583D3A-8B82-85FA-2FF2-0ECBD080D5DB}"/>
              </a:ext>
            </a:extLst>
          </p:cNvPr>
          <p:cNvSpPr txBox="1">
            <a:spLocks/>
          </p:cNvSpPr>
          <p:nvPr userDrawn="1"/>
        </p:nvSpPr>
        <p:spPr>
          <a:xfrm>
            <a:off x="95164" y="6428317"/>
            <a:ext cx="2466001" cy="365125"/>
          </a:xfrm>
          <a:prstGeom prst="rect">
            <a:avLst/>
          </a:prstGeom>
        </p:spPr>
        <p:txBody>
          <a:bodyPr/>
          <a:lstStyle>
            <a:defPPr>
              <a:defRPr lang="en-US"/>
            </a:defPPr>
            <a:lvl1pPr marL="0" algn="l" defTabSz="457200" rtl="0" eaLnBrk="1" latinLnBrk="0" hangingPunct="1">
              <a:defRPr sz="1200" kern="1200">
                <a:solidFill>
                  <a:schemeClr val="accent6"/>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kumimoji="1" lang="ja-JP" altLang="en-US" dirty="0">
                <a:solidFill>
                  <a:srgbClr val="00B050"/>
                </a:solidFill>
              </a:rPr>
              <a:t>ストレージパリティ事業</a:t>
            </a:r>
          </a:p>
        </p:txBody>
      </p:sp>
    </p:spTree>
    <p:extLst>
      <p:ext uri="{BB962C8B-B14F-4D97-AF65-F5344CB8AC3E}">
        <p14:creationId xmlns:p14="http://schemas.microsoft.com/office/powerpoint/2010/main" val="117706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eiryo UI" panose="020B0604030504040204" pitchFamily="50" charset="-128"/>
                <a:ea typeface="Meiryo UI" panose="020B0604030504040204" pitchFamily="50" charset="-128"/>
              </a:defRPr>
            </a:lvl1pPr>
          </a:lstStyle>
          <a:p>
            <a:r>
              <a:rPr lang="ja-JP" altLang="en-US"/>
              <a:t>マスター タイトルの書式設定</a:t>
            </a:r>
            <a:endParaRPr lang="en-US"/>
          </a:p>
        </p:txBody>
      </p:sp>
      <p:sp>
        <p:nvSpPr>
          <p:cNvPr id="3" name="Content Placeholder 2"/>
          <p:cNvSpPr>
            <a:spLocks noGrp="1"/>
          </p:cNvSpPr>
          <p:nvPr>
            <p:ph idx="1"/>
          </p:nvPr>
        </p:nvSpPr>
        <p:spPr/>
        <p:txBody>
          <a:bodyPr>
            <a:normAutofit/>
          </a:bodyPr>
          <a:lstStyle>
            <a:lvl1pPr>
              <a:defRPr sz="1800">
                <a:latin typeface="Meiryo UI" panose="020B0604030504040204" pitchFamily="50" charset="-128"/>
                <a:ea typeface="Meiryo UI" panose="020B0604030504040204" pitchFamily="50" charset="-128"/>
              </a:defRPr>
            </a:lvl1pPr>
            <a:lvl2pPr>
              <a:defRPr sz="1800">
                <a:latin typeface="Meiryo UI" panose="020B0604030504040204" pitchFamily="50" charset="-128"/>
                <a:ea typeface="Meiryo UI" panose="020B0604030504040204" pitchFamily="50" charset="-128"/>
              </a:defRPr>
            </a:lvl2pPr>
            <a:lvl3pPr>
              <a:defRPr sz="1800">
                <a:latin typeface="Meiryo UI" panose="020B0604030504040204" pitchFamily="50" charset="-128"/>
                <a:ea typeface="Meiryo UI" panose="020B0604030504040204" pitchFamily="50" charset="-128"/>
              </a:defRPr>
            </a:lvl3pPr>
            <a:lvl4pPr>
              <a:defRPr sz="1800">
                <a:latin typeface="Meiryo UI" panose="020B0604030504040204" pitchFamily="50" charset="-128"/>
                <a:ea typeface="Meiryo UI" panose="020B0604030504040204" pitchFamily="50" charset="-128"/>
              </a:defRPr>
            </a:lvl4pPr>
            <a:lvl5pPr>
              <a:defRPr sz="1800">
                <a:latin typeface="Meiryo UI" panose="020B0604030504040204" pitchFamily="50" charset="-128"/>
                <a:ea typeface="Meiryo UI" panose="020B0604030504040204" pitchFamily="50" charset="-128"/>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Footer Placeholder 4"/>
          <p:cNvSpPr>
            <a:spLocks noGrp="1"/>
          </p:cNvSpPr>
          <p:nvPr>
            <p:ph type="ftr" sz="quarter" idx="11"/>
          </p:nvPr>
        </p:nvSpPr>
        <p:spPr/>
        <p:txBody>
          <a:bodyPr/>
          <a:lstStyle/>
          <a:p>
            <a:endParaRPr kumimoji="1" lang="ja-JP" altLang="en-US"/>
          </a:p>
        </p:txBody>
      </p:sp>
      <p:sp>
        <p:nvSpPr>
          <p:cNvPr id="8" name="テキスト ボックス 7">
            <a:extLst>
              <a:ext uri="{FF2B5EF4-FFF2-40B4-BE49-F238E27FC236}">
                <a16:creationId xmlns:a16="http://schemas.microsoft.com/office/drawing/2014/main" id="{809D50A9-B3DB-15E4-C0C4-0E74A3C5E66F}"/>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
        <p:nvSpPr>
          <p:cNvPr id="7" name="Date Placeholder 3">
            <a:extLst>
              <a:ext uri="{FF2B5EF4-FFF2-40B4-BE49-F238E27FC236}">
                <a16:creationId xmlns:a16="http://schemas.microsoft.com/office/drawing/2014/main" id="{A2737C3F-35B3-8D1E-2CE8-DC6B6D679C07}"/>
              </a:ext>
            </a:extLst>
          </p:cNvPr>
          <p:cNvSpPr>
            <a:spLocks noGrp="1"/>
          </p:cNvSpPr>
          <p:nvPr>
            <p:ph type="dt" sz="half" idx="10"/>
          </p:nvPr>
        </p:nvSpPr>
        <p:spPr>
          <a:xfrm>
            <a:off x="256032" y="6356351"/>
            <a:ext cx="2057400" cy="365125"/>
          </a:xfrm>
          <a:prstGeom prst="rect">
            <a:avLst/>
          </a:prstGeom>
        </p:spPr>
        <p:txBody>
          <a:bodyPr/>
          <a:lstStyle/>
          <a:p>
            <a:r>
              <a:rPr kumimoji="1" lang="ja-JP" altLang="en-US" dirty="0"/>
              <a:t>ストレージパリティ事業</a:t>
            </a:r>
          </a:p>
        </p:txBody>
      </p:sp>
    </p:spTree>
    <p:extLst>
      <p:ext uri="{BB962C8B-B14F-4D97-AF65-F5344CB8AC3E}">
        <p14:creationId xmlns:p14="http://schemas.microsoft.com/office/powerpoint/2010/main" val="546894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normAutofit/>
          </a:bodyPr>
          <a:lstStyle>
            <a:lvl1pPr>
              <a:defRPr sz="3600"/>
            </a:lvl1pPr>
          </a:lstStyle>
          <a:p>
            <a:r>
              <a:rPr lang="ja-JP" altLang="en-US"/>
              <a:t>マスター タイトルの書式設定</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a:xfrm>
            <a:off x="256032" y="6356351"/>
            <a:ext cx="2057400" cy="365125"/>
          </a:xfrm>
          <a:prstGeom prst="rect">
            <a:avLst/>
          </a:prstGeom>
        </p:spPr>
        <p:txBody>
          <a:bodyPr/>
          <a:lstStyle/>
          <a:p>
            <a:fld id="{55158F8A-A67E-4D30-B58A-FCEDA9AFF367}" type="datetime1">
              <a:rPr kumimoji="1" lang="ja-JP" altLang="en-US" smtClean="0"/>
              <a:t>2026/4/9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1" name="テキスト ボックス 10">
            <a:extLst>
              <a:ext uri="{FF2B5EF4-FFF2-40B4-BE49-F238E27FC236}">
                <a16:creationId xmlns:a16="http://schemas.microsoft.com/office/drawing/2014/main" id="{A55ADC10-59B6-250E-DF8E-9F62C4C53547}"/>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4127129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256032" y="1139509"/>
            <a:ext cx="4258818" cy="503745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139509"/>
            <a:ext cx="4258818" cy="503745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a:xfrm>
            <a:off x="256032" y="6356351"/>
            <a:ext cx="2057400" cy="365125"/>
          </a:xfrm>
          <a:prstGeom prst="rect">
            <a:avLst/>
          </a:prstGeom>
        </p:spPr>
        <p:txBody>
          <a:bodyPr/>
          <a:lstStyle/>
          <a:p>
            <a:fld id="{1DBB29E0-3FB3-4308-A7EC-017D80EC7193}" type="datetime1">
              <a:rPr kumimoji="1" lang="ja-JP" altLang="en-US" smtClean="0"/>
              <a:t>2026/4/9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2" name="テキスト ボックス 11">
            <a:extLst>
              <a:ext uri="{FF2B5EF4-FFF2-40B4-BE49-F238E27FC236}">
                <a16:creationId xmlns:a16="http://schemas.microsoft.com/office/drawing/2014/main" id="{941F4C3E-9C30-BB01-C4D3-301595E9BFAC}"/>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5565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a:xfrm>
            <a:off x="256032" y="6356351"/>
            <a:ext cx="2057400" cy="365125"/>
          </a:xfrm>
          <a:prstGeom prst="rect">
            <a:avLst/>
          </a:prstGeom>
        </p:spPr>
        <p:txBody>
          <a:bodyPr/>
          <a:lstStyle/>
          <a:p>
            <a:fld id="{84628B9E-05F7-4993-8F63-4FC7E28D6655}" type="datetime1">
              <a:rPr kumimoji="1" lang="ja-JP" altLang="en-US" smtClean="0"/>
              <a:t>2026/4/9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14" name="テキスト ボックス 13">
            <a:extLst>
              <a:ext uri="{FF2B5EF4-FFF2-40B4-BE49-F238E27FC236}">
                <a16:creationId xmlns:a16="http://schemas.microsoft.com/office/drawing/2014/main" id="{3C3BDC09-0DE3-6F3B-FC69-21D9C7D21B68}"/>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99115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a:xfrm>
            <a:off x="256032" y="6356351"/>
            <a:ext cx="2057400" cy="365125"/>
          </a:xfrm>
          <a:prstGeom prst="rect">
            <a:avLst/>
          </a:prstGeom>
        </p:spPr>
        <p:txBody>
          <a:bodyPr/>
          <a:lstStyle/>
          <a:p>
            <a:fld id="{D6C37C7E-AD46-4C98-82BB-79D2AB7CCE84}" type="datetime1">
              <a:rPr kumimoji="1" lang="ja-JP" altLang="en-US" smtClean="0"/>
              <a:t>2026/4/9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10" name="テキスト ボックス 9">
            <a:extLst>
              <a:ext uri="{FF2B5EF4-FFF2-40B4-BE49-F238E27FC236}">
                <a16:creationId xmlns:a16="http://schemas.microsoft.com/office/drawing/2014/main" id="{9E798F85-2615-CD71-9421-12E4408A6962}"/>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048690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256032" y="6356351"/>
            <a:ext cx="2057400" cy="365125"/>
          </a:xfrm>
          <a:prstGeom prst="rect">
            <a:avLst/>
          </a:prstGeom>
        </p:spPr>
        <p:txBody>
          <a:bodyPr/>
          <a:lstStyle/>
          <a:p>
            <a:fld id="{100E47EA-605C-4B79-AAD3-3333FF7B016A}" type="datetime1">
              <a:rPr kumimoji="1" lang="ja-JP" altLang="en-US" smtClean="0"/>
              <a:t>2026/4/9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9" name="テキスト ボックス 8">
            <a:extLst>
              <a:ext uri="{FF2B5EF4-FFF2-40B4-BE49-F238E27FC236}">
                <a16:creationId xmlns:a16="http://schemas.microsoft.com/office/drawing/2014/main" id="{0538332D-1CCE-C028-B399-A7D222CDA62D}"/>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0954046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a:xfrm>
            <a:off x="256032" y="6356351"/>
            <a:ext cx="2057400" cy="365125"/>
          </a:xfrm>
          <a:prstGeom prst="rect">
            <a:avLst/>
          </a:prstGeom>
        </p:spPr>
        <p:txBody>
          <a:bodyPr/>
          <a:lstStyle/>
          <a:p>
            <a:fld id="{AAD49C63-8DBE-4E40-BE91-3AFA5449823C}" type="datetime1">
              <a:rPr kumimoji="1" lang="ja-JP" altLang="en-US" smtClean="0"/>
              <a:t>2026/4/9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2" name="テキスト ボックス 11">
            <a:extLst>
              <a:ext uri="{FF2B5EF4-FFF2-40B4-BE49-F238E27FC236}">
                <a16:creationId xmlns:a16="http://schemas.microsoft.com/office/drawing/2014/main" id="{E7415AF9-DA16-7E62-F115-8C35E445E2A9}"/>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7774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a:xfrm>
            <a:off x="256032" y="6356351"/>
            <a:ext cx="2057400" cy="365125"/>
          </a:xfrm>
          <a:prstGeom prst="rect">
            <a:avLst/>
          </a:prstGeom>
        </p:spPr>
        <p:txBody>
          <a:bodyPr/>
          <a:lstStyle/>
          <a:p>
            <a:fld id="{8BFC97CA-6485-41B7-B7F3-2E13DE71B902}" type="datetime1">
              <a:rPr kumimoji="1" lang="ja-JP" altLang="en-US" smtClean="0"/>
              <a:t>2026/4/9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2" name="テキスト ボックス 11">
            <a:extLst>
              <a:ext uri="{FF2B5EF4-FFF2-40B4-BE49-F238E27FC236}">
                <a16:creationId xmlns:a16="http://schemas.microsoft.com/office/drawing/2014/main" id="{BC66AE9F-6BEF-52C8-CF12-A3722B084D1D}"/>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66742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6032" y="210312"/>
            <a:ext cx="8631936" cy="749809"/>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358668" y="1069848"/>
            <a:ext cx="8631936" cy="5107115"/>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latin typeface="BIZ UDPゴシック" panose="020B0400000000000000" pitchFamily="50" charset="-128"/>
                <a:ea typeface="BIZ UDPゴシック" panose="020B0400000000000000" pitchFamily="50" charset="-128"/>
              </a:defRPr>
            </a:lvl1pPr>
          </a:lstStyle>
          <a:p>
            <a:endParaRPr kumimoji="1" lang="ja-JP" altLang="en-US"/>
          </a:p>
        </p:txBody>
      </p:sp>
      <p:sp>
        <p:nvSpPr>
          <p:cNvPr id="6" name="Date Placeholder 3">
            <a:extLst>
              <a:ext uri="{FF2B5EF4-FFF2-40B4-BE49-F238E27FC236}">
                <a16:creationId xmlns:a16="http://schemas.microsoft.com/office/drawing/2014/main" id="{A1AE1943-09D2-E4A5-7CC3-1514754D0005}"/>
              </a:ext>
            </a:extLst>
          </p:cNvPr>
          <p:cNvSpPr>
            <a:spLocks noGrp="1"/>
          </p:cNvSpPr>
          <p:nvPr>
            <p:ph type="dt" sz="half" idx="2"/>
          </p:nvPr>
        </p:nvSpPr>
        <p:spPr>
          <a:xfrm>
            <a:off x="256031" y="6356351"/>
            <a:ext cx="2466001" cy="365125"/>
          </a:xfrm>
          <a:prstGeom prst="rect">
            <a:avLst/>
          </a:prstGeom>
        </p:spPr>
        <p:txBody>
          <a:bodyPr/>
          <a:lstStyle>
            <a:lvl1pPr>
              <a:defRPr sz="1200">
                <a:solidFill>
                  <a:schemeClr val="accent6"/>
                </a:solidFill>
                <a:latin typeface="BIZ UDPゴシック" panose="020B0400000000000000" pitchFamily="50" charset="-128"/>
                <a:ea typeface="BIZ UDPゴシック" panose="020B0400000000000000" pitchFamily="50" charset="-128"/>
              </a:defRPr>
            </a:lvl1pPr>
          </a:lstStyle>
          <a:p>
            <a:r>
              <a:rPr kumimoji="1" lang="ja-JP" altLang="en-US" dirty="0"/>
              <a:t>ストレージパリティ事業</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29CFC30F-9AC4-3359-2FD4-1FD1ECD38801}"/>
              </a:ext>
            </a:extLst>
          </p:cNvPr>
          <p:cNvSpPr txBox="1"/>
          <p:nvPr userDrawn="1"/>
        </p:nvSpPr>
        <p:spPr>
          <a:xfrm>
            <a:off x="8295468" y="30924"/>
            <a:ext cx="798163" cy="338554"/>
          </a:xfrm>
          <a:prstGeom prst="rect">
            <a:avLst/>
          </a:prstGeom>
          <a:noFill/>
        </p:spPr>
        <p:txBody>
          <a:bodyPr wrap="square" rtlCol="0">
            <a:spAutoFit/>
          </a:bodyPr>
          <a:lstStyle/>
          <a:p>
            <a:r>
              <a:rPr lang="en-US" altLang="ja-JP" sz="1600" b="1" dirty="0">
                <a:latin typeface="BIZ UDPゴシック" panose="020B0400000000000000" pitchFamily="50" charset="-128"/>
                <a:ea typeface="BIZ UDPゴシック" panose="020B0400000000000000" pitchFamily="50" charset="-128"/>
              </a:rPr>
              <a:t>D2-1</a:t>
            </a:r>
            <a:endParaRPr lang="ja-JP" altLang="en-US" sz="1600" b="1"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773818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lvl1pPr algn="l" defTabSz="914400" rtl="0" eaLnBrk="1" latinLnBrk="0" hangingPunct="1">
        <a:lnSpc>
          <a:spcPct val="90000"/>
        </a:lnSpc>
        <a:spcBef>
          <a:spcPct val="0"/>
        </a:spcBef>
        <a:buNone/>
        <a:defRPr kumimoji="1" sz="2800" kern="1200">
          <a:solidFill>
            <a:schemeClr val="tx1"/>
          </a:solidFill>
          <a:latin typeface="BIZ UDPゴシック" panose="020B0400000000000000" pitchFamily="50" charset="-128"/>
          <a:ea typeface="BIZ UDPゴシック" panose="020B0400000000000000"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BIZ UDPゴシック" panose="020B0400000000000000" pitchFamily="50" charset="-128"/>
          <a:ea typeface="BIZ UDPゴシック" panose="020B0400000000000000"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BIZ UDPゴシック" panose="020B0400000000000000" pitchFamily="50" charset="-128"/>
          <a:ea typeface="BIZ UDPゴシック" panose="020B04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BIZ UDPゴシック" panose="020B0400000000000000" pitchFamily="50" charset="-128"/>
          <a:ea typeface="BIZ UDPゴシック" panose="020B0400000000000000"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BIZ UDPゴシック" panose="020B0400000000000000" pitchFamily="50" charset="-128"/>
          <a:ea typeface="BIZ UDPゴシック" panose="020B0400000000000000"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BIZ UDPゴシック" panose="020B0400000000000000" pitchFamily="50" charset="-128"/>
          <a:ea typeface="BIZ UDPゴシック" panose="020B0400000000000000"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20F4F40-F047-BE26-5526-9518FFC6D516}"/>
              </a:ext>
            </a:extLst>
          </p:cNvPr>
          <p:cNvSpPr>
            <a:spLocks noGrp="1"/>
          </p:cNvSpPr>
          <p:nvPr>
            <p:ph type="title"/>
          </p:nvPr>
        </p:nvSpPr>
        <p:spPr>
          <a:xfrm>
            <a:off x="256032" y="210312"/>
            <a:ext cx="3858768" cy="749809"/>
          </a:xfrm>
        </p:spPr>
        <p:txBody>
          <a:bodyPr/>
          <a:lstStyle/>
          <a:p>
            <a:r>
              <a:rPr lang="ja-JP" altLang="en-US" dirty="0"/>
              <a:t>通信システム構成図</a:t>
            </a:r>
            <a:endParaRPr kumimoji="1" lang="ja-JP" altLang="en-US" dirty="0"/>
          </a:p>
        </p:txBody>
      </p:sp>
      <p:sp>
        <p:nvSpPr>
          <p:cNvPr id="4" name="テキスト ボックス 3">
            <a:extLst>
              <a:ext uri="{FF2B5EF4-FFF2-40B4-BE49-F238E27FC236}">
                <a16:creationId xmlns:a16="http://schemas.microsoft.com/office/drawing/2014/main" id="{BEBC8D81-9087-BD48-0549-4E6968CE10D3}"/>
              </a:ext>
            </a:extLst>
          </p:cNvPr>
          <p:cNvSpPr txBox="1"/>
          <p:nvPr/>
        </p:nvSpPr>
        <p:spPr>
          <a:xfrm>
            <a:off x="6724320" y="272386"/>
            <a:ext cx="1593060" cy="1938992"/>
          </a:xfrm>
          <a:prstGeom prst="rect">
            <a:avLst/>
          </a:prstGeom>
          <a:noFill/>
        </p:spPr>
        <p:txBody>
          <a:bodyPr wrap="square">
            <a:spAutoFit/>
          </a:bodyPr>
          <a:lstStyle/>
          <a:p>
            <a:r>
              <a:rPr lang="en-US" altLang="ja-JP" sz="800" dirty="0">
                <a:latin typeface="BIZ UDPゴシック" panose="020B0400000000000000" pitchFamily="50" charset="-128"/>
                <a:ea typeface="BIZ UDPゴシック" panose="020B0400000000000000" pitchFamily="50" charset="-128"/>
              </a:rPr>
              <a:t>【</a:t>
            </a:r>
            <a:r>
              <a:rPr lang="ja-JP" altLang="en-US" sz="800" dirty="0">
                <a:latin typeface="BIZ UDPゴシック" panose="020B0400000000000000" pitchFamily="50" charset="-128"/>
                <a:ea typeface="BIZ UDPゴシック" panose="020B0400000000000000" pitchFamily="50" charset="-128"/>
              </a:rPr>
              <a:t>凡例</a:t>
            </a:r>
            <a:r>
              <a:rPr lang="en-US" altLang="ja-JP" sz="800" dirty="0">
                <a:latin typeface="BIZ UDPゴシック" panose="020B0400000000000000" pitchFamily="50" charset="-128"/>
                <a:ea typeface="BIZ UDPゴシック" panose="020B0400000000000000" pitchFamily="50" charset="-128"/>
              </a:rPr>
              <a:t>】</a:t>
            </a:r>
          </a:p>
          <a:p>
            <a:r>
              <a:rPr lang="en-US" altLang="ja-JP" sz="800" dirty="0">
                <a:latin typeface="BIZ UDPゴシック" panose="020B0400000000000000" pitchFamily="50" charset="-128"/>
                <a:ea typeface="BIZ UDPゴシック" panose="020B0400000000000000" pitchFamily="50" charset="-128"/>
              </a:rPr>
              <a:t>JC-STAR</a:t>
            </a:r>
            <a:r>
              <a:rPr lang="ja-JP" altLang="en-US" sz="800" dirty="0">
                <a:latin typeface="BIZ UDPゴシック" panose="020B0400000000000000" pitchFamily="50" charset="-128"/>
                <a:ea typeface="BIZ UDPゴシック" panose="020B0400000000000000" pitchFamily="50" charset="-128"/>
              </a:rPr>
              <a:t>適合ラベル取得製品</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en-US" altLang="ja-JP" sz="800" dirty="0">
                <a:latin typeface="BIZ UDPゴシック" panose="020B0400000000000000" pitchFamily="50" charset="-128"/>
                <a:ea typeface="BIZ UDPゴシック" panose="020B0400000000000000" pitchFamily="50" charset="-128"/>
              </a:rPr>
              <a:t>IP</a:t>
            </a:r>
            <a:r>
              <a:rPr lang="ja-JP" altLang="en-US" sz="800" dirty="0">
                <a:latin typeface="BIZ UDPゴシック" panose="020B0400000000000000" pitchFamily="50" charset="-128"/>
                <a:ea typeface="BIZ UDPゴシック" panose="020B0400000000000000" pitchFamily="50" charset="-128"/>
              </a:rPr>
              <a:t>通信機器を有するものの、ラベル未取得の製品</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en-US" altLang="ja-JP" sz="800" dirty="0">
                <a:latin typeface="BIZ UDPゴシック" panose="020B0400000000000000" pitchFamily="50" charset="-128"/>
                <a:ea typeface="BIZ UDPゴシック" panose="020B0400000000000000" pitchFamily="50" charset="-128"/>
              </a:rPr>
              <a:t>IP</a:t>
            </a:r>
            <a:r>
              <a:rPr lang="ja-JP" altLang="en-US" sz="800" dirty="0">
                <a:latin typeface="BIZ UDPゴシック" panose="020B0400000000000000" pitchFamily="50" charset="-128"/>
                <a:ea typeface="BIZ UDPゴシック" panose="020B0400000000000000" pitchFamily="50" charset="-128"/>
              </a:rPr>
              <a:t>通信機能の無い機器</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a:t>
            </a: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通信以外</a:t>
            </a:r>
            <a:r>
              <a:rPr kumimoji="1" lang="en-US" altLang="ja-JP" sz="800" dirty="0">
                <a:latin typeface="BIZ UDPゴシック" panose="020B0400000000000000" pitchFamily="50" charset="-128"/>
                <a:ea typeface="BIZ UDPゴシック" panose="020B0400000000000000" pitchFamily="50" charset="-128"/>
              </a:rPr>
              <a:t>)</a:t>
            </a:r>
            <a:endParaRPr kumimoji="1" lang="ja-JP" altLang="en-US"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PVケーブル</a:t>
            </a:r>
            <a:endParaRPr lang="en-US" altLang="ja-JP" sz="800" dirty="0">
              <a:latin typeface="BIZ UDPゴシック" panose="020B0400000000000000" pitchFamily="50" charset="-128"/>
              <a:ea typeface="BIZ UDPゴシック" panose="020B0400000000000000" pitchFamily="50" charset="-128"/>
            </a:endParaRPr>
          </a:p>
          <a:p>
            <a:endParaRPr lang="ja-JP" altLang="en-US" sz="800" dirty="0">
              <a:latin typeface="BIZ UDPゴシック" panose="020B0400000000000000" pitchFamily="50" charset="-128"/>
              <a:ea typeface="BIZ UDPゴシック" panose="020B0400000000000000" pitchFamily="50" charset="-128"/>
            </a:endParaRPr>
          </a:p>
        </p:txBody>
      </p:sp>
      <p:cxnSp>
        <p:nvCxnSpPr>
          <p:cNvPr id="5" name="直線コネクタ 4">
            <a:extLst>
              <a:ext uri="{FF2B5EF4-FFF2-40B4-BE49-F238E27FC236}">
                <a16:creationId xmlns:a16="http://schemas.microsoft.com/office/drawing/2014/main" id="{C8D13645-895C-B036-E3DC-5C690BC8FCED}"/>
              </a:ext>
            </a:extLst>
          </p:cNvPr>
          <p:cNvCxnSpPr>
            <a:cxnSpLocks/>
          </p:cNvCxnSpPr>
          <p:nvPr/>
        </p:nvCxnSpPr>
        <p:spPr>
          <a:xfrm>
            <a:off x="8340206" y="1939513"/>
            <a:ext cx="504000" cy="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 name="テキスト ボックス 5">
            <a:extLst>
              <a:ext uri="{FF2B5EF4-FFF2-40B4-BE49-F238E27FC236}">
                <a16:creationId xmlns:a16="http://schemas.microsoft.com/office/drawing/2014/main" id="{1BC5CDDB-ED7D-6F0F-3633-6927A31254EE}"/>
              </a:ext>
            </a:extLst>
          </p:cNvPr>
          <p:cNvSpPr txBox="1"/>
          <p:nvPr/>
        </p:nvSpPr>
        <p:spPr>
          <a:xfrm>
            <a:off x="8317380" y="421155"/>
            <a:ext cx="468000" cy="144000"/>
          </a:xfrm>
          <a:prstGeom prst="rect">
            <a:avLst/>
          </a:prstGeom>
          <a:solidFill>
            <a:schemeClr val="bg1"/>
          </a:solidFill>
          <a:ln w="38100">
            <a:solidFill>
              <a:srgbClr val="FF0000"/>
            </a:solidFill>
          </a:ln>
        </p:spPr>
        <p:txBody>
          <a:bodyPr wrap="square" rtlCol="0">
            <a:spAutoFit/>
          </a:bodyPr>
          <a:lstStyle/>
          <a:p>
            <a:pPr algn="ctr"/>
            <a:endParaRPr lang="en-US" altLang="ja-JP" sz="1000" dirty="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0C291133-B388-3B1D-BC41-435A6F9718A8}"/>
              </a:ext>
            </a:extLst>
          </p:cNvPr>
          <p:cNvSpPr txBox="1"/>
          <p:nvPr/>
        </p:nvSpPr>
        <p:spPr>
          <a:xfrm>
            <a:off x="8340206" y="703443"/>
            <a:ext cx="432000" cy="144000"/>
          </a:xfrm>
          <a:prstGeom prst="rect">
            <a:avLst/>
          </a:prstGeom>
          <a:solidFill>
            <a:schemeClr val="bg1"/>
          </a:solidFill>
          <a:ln w="38100">
            <a:solidFill>
              <a:schemeClr val="tx1"/>
            </a:solidFill>
            <a:prstDash val="sysDash"/>
          </a:ln>
        </p:spPr>
        <p:txBody>
          <a:bodyPr wrap="square" rtlCol="0">
            <a:spAutoFit/>
          </a:bodyPr>
          <a:lstStyle/>
          <a:p>
            <a:pPr algn="ctr"/>
            <a:endParaRPr lang="en-US" altLang="ja-JP" sz="1000" dirty="0">
              <a:latin typeface="BIZ UDPゴシック" panose="020B0400000000000000" pitchFamily="50" charset="-128"/>
              <a:ea typeface="BIZ UDPゴシック" panose="020B0400000000000000" pitchFamily="50" charset="-128"/>
            </a:endParaRPr>
          </a:p>
        </p:txBody>
      </p:sp>
      <p:cxnSp>
        <p:nvCxnSpPr>
          <p:cNvPr id="8" name="直線コネクタ 7">
            <a:extLst>
              <a:ext uri="{FF2B5EF4-FFF2-40B4-BE49-F238E27FC236}">
                <a16:creationId xmlns:a16="http://schemas.microsoft.com/office/drawing/2014/main" id="{1EAEB4B7-530F-943F-1A41-8EB2B03CB125}"/>
              </a:ext>
            </a:extLst>
          </p:cNvPr>
          <p:cNvCxnSpPr>
            <a:cxnSpLocks/>
          </p:cNvCxnSpPr>
          <p:nvPr/>
        </p:nvCxnSpPr>
        <p:spPr>
          <a:xfrm>
            <a:off x="8340206" y="1469675"/>
            <a:ext cx="504000" cy="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9E597036-3AEB-29AE-3307-4A38E0441AD8}"/>
              </a:ext>
            </a:extLst>
          </p:cNvPr>
          <p:cNvCxnSpPr>
            <a:cxnSpLocks/>
          </p:cNvCxnSpPr>
          <p:nvPr/>
        </p:nvCxnSpPr>
        <p:spPr>
          <a:xfrm>
            <a:off x="8340206" y="1698210"/>
            <a:ext cx="50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テキスト ボックス 9">
            <a:extLst>
              <a:ext uri="{FF2B5EF4-FFF2-40B4-BE49-F238E27FC236}">
                <a16:creationId xmlns:a16="http://schemas.microsoft.com/office/drawing/2014/main" id="{5FD5DABC-1B27-3B66-770D-83A923D29B9C}"/>
              </a:ext>
            </a:extLst>
          </p:cNvPr>
          <p:cNvSpPr txBox="1"/>
          <p:nvPr/>
        </p:nvSpPr>
        <p:spPr>
          <a:xfrm>
            <a:off x="8340206" y="1014558"/>
            <a:ext cx="445174" cy="172825"/>
          </a:xfrm>
          <a:prstGeom prst="rect">
            <a:avLst/>
          </a:prstGeom>
          <a:solidFill>
            <a:schemeClr val="bg1"/>
          </a:solidFill>
          <a:ln w="9525">
            <a:solidFill>
              <a:schemeClr val="tx1"/>
            </a:solidFill>
          </a:ln>
        </p:spPr>
        <p:txBody>
          <a:bodyPr wrap="square" rtlCol="0">
            <a:spAutoFit/>
          </a:bodyPr>
          <a:lstStyle/>
          <a:p>
            <a:pPr algn="ctr"/>
            <a:endParaRPr kumimoji="1" lang="en-US" altLang="ja-JP" sz="10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2372956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5F6C52-F4BF-AEBB-47FA-AD1969B0FFBF}"/>
            </a:ext>
          </a:extLst>
        </p:cNvPr>
        <p:cNvGrpSpPr/>
        <p:nvPr/>
      </p:nvGrpSpPr>
      <p:grpSpPr>
        <a:xfrm>
          <a:off x="0" y="0"/>
          <a:ext cx="0" cy="0"/>
          <a:chOff x="0" y="0"/>
          <a:chExt cx="0" cy="0"/>
        </a:xfrm>
      </p:grpSpPr>
      <p:cxnSp>
        <p:nvCxnSpPr>
          <p:cNvPr id="26" name="直線コネクタ 25">
            <a:extLst>
              <a:ext uri="{FF2B5EF4-FFF2-40B4-BE49-F238E27FC236}">
                <a16:creationId xmlns:a16="http://schemas.microsoft.com/office/drawing/2014/main" id="{AB201CC4-63ED-4799-8B16-3D277F848F22}"/>
              </a:ext>
            </a:extLst>
          </p:cNvPr>
          <p:cNvCxnSpPr>
            <a:cxnSpLocks/>
          </p:cNvCxnSpPr>
          <p:nvPr/>
        </p:nvCxnSpPr>
        <p:spPr>
          <a:xfrm flipH="1" flipV="1">
            <a:off x="4767757" y="2666181"/>
            <a:ext cx="1" cy="57600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線コネクタ 59">
            <a:extLst>
              <a:ext uri="{FF2B5EF4-FFF2-40B4-BE49-F238E27FC236}">
                <a16:creationId xmlns:a16="http://schemas.microsoft.com/office/drawing/2014/main" id="{C904A7B1-9D55-A59E-3FCA-5C74F6336B14}"/>
              </a:ext>
            </a:extLst>
          </p:cNvPr>
          <p:cNvCxnSpPr>
            <a:cxnSpLocks/>
          </p:cNvCxnSpPr>
          <p:nvPr/>
        </p:nvCxnSpPr>
        <p:spPr>
          <a:xfrm flipH="1" flipV="1">
            <a:off x="4767758" y="1948163"/>
            <a:ext cx="1" cy="488127"/>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C94199DE-C00A-314D-16E4-7CB95C102CC6}"/>
              </a:ext>
            </a:extLst>
          </p:cNvPr>
          <p:cNvCxnSpPr>
            <a:cxnSpLocks/>
          </p:cNvCxnSpPr>
          <p:nvPr/>
        </p:nvCxnSpPr>
        <p:spPr>
          <a:xfrm flipV="1">
            <a:off x="4767759" y="3377935"/>
            <a:ext cx="0" cy="82977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コネクタ: カギ線 15">
            <a:extLst>
              <a:ext uri="{FF2B5EF4-FFF2-40B4-BE49-F238E27FC236}">
                <a16:creationId xmlns:a16="http://schemas.microsoft.com/office/drawing/2014/main" id="{987B7FFB-9CC2-C402-1CE5-604719590E4E}"/>
              </a:ext>
            </a:extLst>
          </p:cNvPr>
          <p:cNvCxnSpPr>
            <a:cxnSpLocks/>
          </p:cNvCxnSpPr>
          <p:nvPr/>
        </p:nvCxnSpPr>
        <p:spPr>
          <a:xfrm rot="5400000" flipH="1" flipV="1">
            <a:off x="3081615" y="3266941"/>
            <a:ext cx="792000" cy="995022"/>
          </a:xfrm>
          <a:prstGeom prst="bentConnector2">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コネクタ: カギ線 21">
            <a:extLst>
              <a:ext uri="{FF2B5EF4-FFF2-40B4-BE49-F238E27FC236}">
                <a16:creationId xmlns:a16="http://schemas.microsoft.com/office/drawing/2014/main" id="{6C007A85-4362-7097-0F85-7DA2163B3E41}"/>
              </a:ext>
            </a:extLst>
          </p:cNvPr>
          <p:cNvCxnSpPr>
            <a:cxnSpLocks/>
            <a:stCxn id="20" idx="0"/>
            <a:endCxn id="11" idx="3"/>
          </p:cNvCxnSpPr>
          <p:nvPr/>
        </p:nvCxnSpPr>
        <p:spPr>
          <a:xfrm rot="16200000" flipV="1">
            <a:off x="5562214" y="4123549"/>
            <a:ext cx="730893" cy="1145437"/>
          </a:xfrm>
          <a:prstGeom prst="bentConnector2">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4EC76E38-352A-759F-5CF1-F72B7E68585A}"/>
              </a:ext>
            </a:extLst>
          </p:cNvPr>
          <p:cNvCxnSpPr>
            <a:cxnSpLocks/>
          </p:cNvCxnSpPr>
          <p:nvPr/>
        </p:nvCxnSpPr>
        <p:spPr>
          <a:xfrm flipV="1">
            <a:off x="4767759" y="4462748"/>
            <a:ext cx="0" cy="522022"/>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3055DDDF-2DF6-B169-4E5E-7FC698AFBC47}"/>
              </a:ext>
            </a:extLst>
          </p:cNvPr>
          <p:cNvCxnSpPr>
            <a:cxnSpLocks/>
          </p:cNvCxnSpPr>
          <p:nvPr/>
        </p:nvCxnSpPr>
        <p:spPr>
          <a:xfrm flipV="1">
            <a:off x="2980104" y="4406673"/>
            <a:ext cx="0" cy="54000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 name="タイトル 1">
            <a:extLst>
              <a:ext uri="{FF2B5EF4-FFF2-40B4-BE49-F238E27FC236}">
                <a16:creationId xmlns:a16="http://schemas.microsoft.com/office/drawing/2014/main" id="{B58A7F74-9DDE-C2E3-7254-E1223C8C8F8B}"/>
              </a:ext>
            </a:extLst>
          </p:cNvPr>
          <p:cNvSpPr>
            <a:spLocks noGrp="1"/>
          </p:cNvSpPr>
          <p:nvPr>
            <p:ph type="title"/>
          </p:nvPr>
        </p:nvSpPr>
        <p:spPr>
          <a:xfrm>
            <a:off x="256032" y="210312"/>
            <a:ext cx="3765635" cy="749809"/>
          </a:xfrm>
        </p:spPr>
        <p:txBody>
          <a:bodyPr>
            <a:normAutofit/>
          </a:bodyPr>
          <a:lstStyle/>
          <a:p>
            <a:r>
              <a:rPr lang="ja-JP" altLang="en-US" dirty="0"/>
              <a:t>通信システム構成図</a:t>
            </a:r>
            <a:endParaRPr kumimoji="1" lang="ja-JP" altLang="en-US" dirty="0"/>
          </a:p>
        </p:txBody>
      </p:sp>
      <p:sp>
        <p:nvSpPr>
          <p:cNvPr id="4" name="テキスト ボックス 3">
            <a:extLst>
              <a:ext uri="{FF2B5EF4-FFF2-40B4-BE49-F238E27FC236}">
                <a16:creationId xmlns:a16="http://schemas.microsoft.com/office/drawing/2014/main" id="{0EB74F66-DB69-8476-E376-018A3A4EE272}"/>
              </a:ext>
            </a:extLst>
          </p:cNvPr>
          <p:cNvSpPr txBox="1"/>
          <p:nvPr/>
        </p:nvSpPr>
        <p:spPr>
          <a:xfrm>
            <a:off x="256032" y="992200"/>
            <a:ext cx="3220299" cy="276999"/>
          </a:xfrm>
          <a:prstGeom prst="rect">
            <a:avLst/>
          </a:prstGeom>
          <a:noFill/>
        </p:spPr>
        <p:txBody>
          <a:bodyPr wrap="square">
            <a:spAutoFit/>
          </a:bodyPr>
          <a:lstStyle/>
          <a:p>
            <a:r>
              <a:rPr kumimoji="1" lang="en-US" altLang="ja-JP" sz="1200" b="1" dirty="0">
                <a:latin typeface="BIZ UDPゴシック" panose="020B0400000000000000" pitchFamily="50" charset="-128"/>
                <a:ea typeface="BIZ UDPゴシック" panose="020B0400000000000000" pitchFamily="50" charset="-128"/>
              </a:rPr>
              <a:t>【</a:t>
            </a:r>
            <a:r>
              <a:rPr kumimoji="1" lang="ja-JP" altLang="en-US" sz="1200" b="1" dirty="0">
                <a:latin typeface="BIZ UDPゴシック" panose="020B0400000000000000" pitchFamily="50" charset="-128"/>
                <a:ea typeface="BIZ UDPゴシック" panose="020B0400000000000000" pitchFamily="50" charset="-128"/>
              </a:rPr>
              <a:t>記載例：ハイブリッド</a:t>
            </a:r>
            <a:r>
              <a:rPr kumimoji="1" lang="en-US" altLang="ja-JP" sz="1200" b="1" dirty="0">
                <a:latin typeface="BIZ UDPゴシック" panose="020B0400000000000000" pitchFamily="50" charset="-128"/>
                <a:ea typeface="BIZ UDPゴシック" panose="020B0400000000000000" pitchFamily="50" charset="-128"/>
              </a:rPr>
              <a:t>PCS</a:t>
            </a:r>
            <a:r>
              <a:rPr kumimoji="1" lang="ja-JP" altLang="en-US" sz="1200" b="1" dirty="0">
                <a:latin typeface="BIZ UDPゴシック" panose="020B0400000000000000" pitchFamily="50" charset="-128"/>
                <a:ea typeface="BIZ UDPゴシック" panose="020B0400000000000000" pitchFamily="50" charset="-128"/>
              </a:rPr>
              <a:t>が含まれる場合</a:t>
            </a:r>
            <a:r>
              <a:rPr kumimoji="1" lang="en-US" altLang="ja-JP" sz="1200" b="1" dirty="0">
                <a:latin typeface="BIZ UDPゴシック" panose="020B0400000000000000" pitchFamily="50" charset="-128"/>
                <a:ea typeface="BIZ UDPゴシック" panose="020B0400000000000000" pitchFamily="50" charset="-128"/>
              </a:rPr>
              <a:t>】</a:t>
            </a:r>
            <a:endParaRPr kumimoji="1" lang="ja-JP" altLang="en-US" sz="1200" b="1"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DB4C658F-9206-54B1-1E7B-7252341696A9}"/>
              </a:ext>
            </a:extLst>
          </p:cNvPr>
          <p:cNvSpPr txBox="1"/>
          <p:nvPr/>
        </p:nvSpPr>
        <p:spPr>
          <a:xfrm>
            <a:off x="2580882" y="4946673"/>
            <a:ext cx="798444" cy="400110"/>
          </a:xfrm>
          <a:prstGeom prst="rect">
            <a:avLst/>
          </a:prstGeom>
          <a:solidFill>
            <a:schemeClr val="bg1"/>
          </a:solidFill>
          <a:ln>
            <a:solidFill>
              <a:schemeClr val="tx1"/>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太陽電池モジュール</a:t>
            </a:r>
          </a:p>
        </p:txBody>
      </p:sp>
      <p:sp>
        <p:nvSpPr>
          <p:cNvPr id="7" name="テキスト ボックス 6">
            <a:extLst>
              <a:ext uri="{FF2B5EF4-FFF2-40B4-BE49-F238E27FC236}">
                <a16:creationId xmlns:a16="http://schemas.microsoft.com/office/drawing/2014/main" id="{CD7C0E47-8886-A692-D5F6-E8E14E8E291C}"/>
              </a:ext>
            </a:extLst>
          </p:cNvPr>
          <p:cNvSpPr txBox="1"/>
          <p:nvPr/>
        </p:nvSpPr>
        <p:spPr>
          <a:xfrm>
            <a:off x="2469939" y="4160452"/>
            <a:ext cx="1020330" cy="246221"/>
          </a:xfrm>
          <a:prstGeom prst="rect">
            <a:avLst/>
          </a:prstGeom>
          <a:solidFill>
            <a:schemeClr val="bg1"/>
          </a:solidFill>
          <a:ln>
            <a:solidFill>
              <a:schemeClr val="tx1"/>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太陽光用</a:t>
            </a:r>
            <a:r>
              <a:rPr kumimoji="1" lang="en-US" altLang="ja-JP" sz="1000" dirty="0">
                <a:latin typeface="BIZ UDPゴシック" panose="020B0400000000000000" pitchFamily="50" charset="-128"/>
                <a:ea typeface="BIZ UDPゴシック" panose="020B0400000000000000" pitchFamily="50" charset="-128"/>
              </a:rPr>
              <a:t>PCS</a:t>
            </a:r>
          </a:p>
        </p:txBody>
      </p:sp>
      <p:sp>
        <p:nvSpPr>
          <p:cNvPr id="11" name="テキスト ボックス 10">
            <a:extLst>
              <a:ext uri="{FF2B5EF4-FFF2-40B4-BE49-F238E27FC236}">
                <a16:creationId xmlns:a16="http://schemas.microsoft.com/office/drawing/2014/main" id="{21046B69-0EB2-8014-35B7-B3E64158C55F}"/>
              </a:ext>
            </a:extLst>
          </p:cNvPr>
          <p:cNvSpPr txBox="1"/>
          <p:nvPr/>
        </p:nvSpPr>
        <p:spPr>
          <a:xfrm>
            <a:off x="4180577" y="4207710"/>
            <a:ext cx="1174364" cy="246221"/>
          </a:xfrm>
          <a:prstGeom prst="rect">
            <a:avLst/>
          </a:prstGeom>
          <a:solidFill>
            <a:schemeClr val="bg1"/>
          </a:solidFill>
          <a:ln>
            <a:solidFill>
              <a:schemeClr val="tx1"/>
            </a:solidFill>
          </a:ln>
        </p:spPr>
        <p:txBody>
          <a:bodyPr wrap="square" rtlCol="0">
            <a:spAutoFit/>
          </a:bodyPr>
          <a:lstStyle/>
          <a:p>
            <a:pPr algn="ctr"/>
            <a:r>
              <a:rPr lang="ja-JP" altLang="en-US" sz="1000" dirty="0">
                <a:latin typeface="BIZ UDPゴシック" panose="020B0400000000000000" pitchFamily="50" charset="-128"/>
                <a:ea typeface="BIZ UDPゴシック" panose="020B0400000000000000" pitchFamily="50" charset="-128"/>
              </a:rPr>
              <a:t>ハイブリッド</a:t>
            </a:r>
            <a:r>
              <a:rPr kumimoji="1" lang="en-US" altLang="ja-JP" sz="1000" dirty="0">
                <a:latin typeface="BIZ UDPゴシック" panose="020B0400000000000000" pitchFamily="50" charset="-128"/>
                <a:ea typeface="BIZ UDPゴシック" panose="020B0400000000000000" pitchFamily="50" charset="-128"/>
              </a:rPr>
              <a:t>PCS</a:t>
            </a:r>
          </a:p>
        </p:txBody>
      </p:sp>
      <p:sp>
        <p:nvSpPr>
          <p:cNvPr id="14" name="テキスト ボックス 13">
            <a:extLst>
              <a:ext uri="{FF2B5EF4-FFF2-40B4-BE49-F238E27FC236}">
                <a16:creationId xmlns:a16="http://schemas.microsoft.com/office/drawing/2014/main" id="{398DC9EB-50E8-FD88-A16A-6EBA095AE04F}"/>
              </a:ext>
            </a:extLst>
          </p:cNvPr>
          <p:cNvSpPr txBox="1"/>
          <p:nvPr/>
        </p:nvSpPr>
        <p:spPr>
          <a:xfrm>
            <a:off x="4078215" y="2404069"/>
            <a:ext cx="1281864" cy="246221"/>
          </a:xfrm>
          <a:prstGeom prst="rect">
            <a:avLst/>
          </a:prstGeom>
          <a:solidFill>
            <a:schemeClr val="bg1"/>
          </a:solidFill>
          <a:ln w="38100">
            <a:solidFill>
              <a:srgbClr val="FF0000"/>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a:t>
            </a:r>
            <a:endParaRPr lang="en-US" altLang="ja-JP" sz="1000" dirty="0">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58E356A8-6E90-79DF-445B-09DE0EB4CEC3}"/>
              </a:ext>
            </a:extLst>
          </p:cNvPr>
          <p:cNvSpPr txBox="1"/>
          <p:nvPr/>
        </p:nvSpPr>
        <p:spPr>
          <a:xfrm>
            <a:off x="6101156" y="5061714"/>
            <a:ext cx="798444" cy="246221"/>
          </a:xfrm>
          <a:prstGeom prst="rect">
            <a:avLst/>
          </a:prstGeom>
          <a:solidFill>
            <a:schemeClr val="bg1"/>
          </a:solidFill>
          <a:ln w="9525">
            <a:solidFill>
              <a:schemeClr val="tx1"/>
            </a:solidFill>
          </a:ln>
        </p:spPr>
        <p:txBody>
          <a:bodyPr wrap="square" rtlCol="0">
            <a:spAutoFit/>
          </a:bodyPr>
          <a:lstStyle/>
          <a:p>
            <a:pPr algn="ctr"/>
            <a:r>
              <a:rPr lang="ja-JP" altLang="en-US" sz="1000" dirty="0">
                <a:latin typeface="BIZ UDPゴシック" panose="020B0400000000000000" pitchFamily="50" charset="-128"/>
                <a:ea typeface="BIZ UDPゴシック" panose="020B0400000000000000" pitchFamily="50" charset="-128"/>
              </a:rPr>
              <a:t>蓄電池</a:t>
            </a:r>
            <a:endParaRPr kumimoji="1" lang="en-US" altLang="ja-JP" sz="1000" dirty="0">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45CCF999-F53B-EA57-93DA-4C365737445D}"/>
              </a:ext>
            </a:extLst>
          </p:cNvPr>
          <p:cNvSpPr txBox="1"/>
          <p:nvPr/>
        </p:nvSpPr>
        <p:spPr>
          <a:xfrm>
            <a:off x="4002884" y="3219676"/>
            <a:ext cx="1508249" cy="246221"/>
          </a:xfrm>
          <a:prstGeom prst="rect">
            <a:avLst/>
          </a:prstGeom>
          <a:solidFill>
            <a:schemeClr val="bg1"/>
          </a:solidFill>
          <a:ln w="38100">
            <a:solidFill>
              <a:schemeClr val="tx1"/>
            </a:solidFill>
            <a:prstDash val="sysDash"/>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a:t>
            </a:r>
            <a:endParaRPr lang="en-US" altLang="ja-JP" sz="1000" dirty="0">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F0424B6C-2CEC-E4D6-593F-1A6DD6CED489}"/>
              </a:ext>
            </a:extLst>
          </p:cNvPr>
          <p:cNvSpPr txBox="1"/>
          <p:nvPr/>
        </p:nvSpPr>
        <p:spPr>
          <a:xfrm>
            <a:off x="4368537" y="4984770"/>
            <a:ext cx="798444" cy="400110"/>
          </a:xfrm>
          <a:prstGeom prst="rect">
            <a:avLst/>
          </a:prstGeom>
          <a:solidFill>
            <a:schemeClr val="bg1"/>
          </a:solidFill>
          <a:ln>
            <a:solidFill>
              <a:schemeClr val="tx1"/>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太陽電池モジュール</a:t>
            </a:r>
          </a:p>
        </p:txBody>
      </p:sp>
      <p:pic>
        <p:nvPicPr>
          <p:cNvPr id="59" name="グラフィックス 58" descr="同期中のクラウド 枠線">
            <a:extLst>
              <a:ext uri="{FF2B5EF4-FFF2-40B4-BE49-F238E27FC236}">
                <a16:creationId xmlns:a16="http://schemas.microsoft.com/office/drawing/2014/main" id="{C4C52F86-D271-3BFC-3E82-DECBD415DE55}"/>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310558" y="1212093"/>
            <a:ext cx="914400" cy="914400"/>
          </a:xfrm>
          <a:prstGeom prst="rect">
            <a:avLst/>
          </a:prstGeom>
        </p:spPr>
      </p:pic>
      <p:sp>
        <p:nvSpPr>
          <p:cNvPr id="61" name="正方形/長方形 60">
            <a:extLst>
              <a:ext uri="{FF2B5EF4-FFF2-40B4-BE49-F238E27FC236}">
                <a16:creationId xmlns:a16="http://schemas.microsoft.com/office/drawing/2014/main" id="{036C0492-56B6-991E-8DAE-E7F68349674B}"/>
              </a:ext>
            </a:extLst>
          </p:cNvPr>
          <p:cNvSpPr/>
          <p:nvPr/>
        </p:nvSpPr>
        <p:spPr>
          <a:xfrm>
            <a:off x="3379326" y="1500121"/>
            <a:ext cx="995022"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インターネット</a:t>
            </a:r>
            <a:endParaRPr lang="en-US" altLang="ja-JP" sz="1000" dirty="0">
              <a:latin typeface="BIZ UDPゴシック" panose="020B0400000000000000" pitchFamily="50" charset="-128"/>
              <a:ea typeface="BIZ UDPゴシック" panose="020B0400000000000000" pitchFamily="50" charset="-128"/>
            </a:endParaRPr>
          </a:p>
          <a:p>
            <a:pPr algn="ctr"/>
            <a:r>
              <a:rPr kumimoji="1" lang="en-US" altLang="ja-JP" sz="1000" dirty="0">
                <a:latin typeface="BIZ UDPゴシック" panose="020B0400000000000000" pitchFamily="50" charset="-128"/>
                <a:ea typeface="BIZ UDPゴシック" panose="020B0400000000000000" pitchFamily="50" charset="-128"/>
              </a:rPr>
              <a:t>(</a:t>
            </a:r>
            <a:r>
              <a:rPr kumimoji="1" lang="ja-JP" altLang="en-US" sz="1000" dirty="0">
                <a:latin typeface="BIZ UDPゴシック" panose="020B0400000000000000" pitchFamily="50" charset="-128"/>
                <a:ea typeface="BIZ UDPゴシック" panose="020B0400000000000000" pitchFamily="50" charset="-128"/>
              </a:rPr>
              <a:t>クラウド</a:t>
            </a:r>
            <a:r>
              <a:rPr kumimoji="1" lang="en-US" altLang="ja-JP" sz="1000" dirty="0">
                <a:latin typeface="BIZ UDPゴシック" panose="020B0400000000000000" pitchFamily="50" charset="-128"/>
                <a:ea typeface="BIZ UDPゴシック" panose="020B0400000000000000" pitchFamily="50" charset="-128"/>
              </a:rPr>
              <a:t>)</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62" name="正方形/長方形 61">
            <a:extLst>
              <a:ext uri="{FF2B5EF4-FFF2-40B4-BE49-F238E27FC236}">
                <a16:creationId xmlns:a16="http://schemas.microsoft.com/office/drawing/2014/main" id="{B9D47CF2-73B2-DA53-F536-3403A74F3906}"/>
              </a:ext>
            </a:extLst>
          </p:cNvPr>
          <p:cNvSpPr/>
          <p:nvPr/>
        </p:nvSpPr>
        <p:spPr>
          <a:xfrm>
            <a:off x="5319768" y="2329677"/>
            <a:ext cx="995022"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000" dirty="0">
                <a:latin typeface="BIZ UDPゴシック" panose="020B0400000000000000" pitchFamily="50" charset="-128"/>
                <a:ea typeface="BIZ UDPゴシック" panose="020B0400000000000000" pitchFamily="50" charset="-128"/>
              </a:rPr>
              <a:t>クラウド</a:t>
            </a:r>
            <a:r>
              <a:rPr kumimoji="1" lang="en-US" altLang="ja-JP" sz="1000" dirty="0">
                <a:latin typeface="BIZ UDPゴシック" panose="020B0400000000000000" pitchFamily="50" charset="-128"/>
                <a:ea typeface="BIZ UDPゴシック" panose="020B0400000000000000" pitchFamily="50" charset="-128"/>
              </a:rPr>
              <a:t>GW</a:t>
            </a:r>
            <a:br>
              <a:rPr kumimoji="1" lang="en-US" altLang="ja-JP" sz="1000" dirty="0">
                <a:latin typeface="BIZ UDPゴシック" panose="020B0400000000000000" pitchFamily="50" charset="-128"/>
                <a:ea typeface="BIZ UDPゴシック" panose="020B0400000000000000" pitchFamily="50" charset="-128"/>
              </a:rPr>
            </a:br>
            <a:r>
              <a:rPr kumimoji="1" lang="en-US" altLang="ja-JP" sz="1000" dirty="0">
                <a:latin typeface="BIZ UDPゴシック" panose="020B0400000000000000" pitchFamily="50" charset="-128"/>
                <a:ea typeface="BIZ UDPゴシック" panose="020B0400000000000000" pitchFamily="50" charset="-128"/>
              </a:rPr>
              <a:t>EMS</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63" name="正方形/長方形 62">
            <a:extLst>
              <a:ext uri="{FF2B5EF4-FFF2-40B4-BE49-F238E27FC236}">
                <a16:creationId xmlns:a16="http://schemas.microsoft.com/office/drawing/2014/main" id="{A9F0B0A7-A031-FA01-8CCD-48C8F72432AF}"/>
              </a:ext>
            </a:extLst>
          </p:cNvPr>
          <p:cNvSpPr/>
          <p:nvPr/>
        </p:nvSpPr>
        <p:spPr>
          <a:xfrm>
            <a:off x="5538892" y="3141949"/>
            <a:ext cx="1068178"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ローカル</a:t>
            </a:r>
            <a:r>
              <a:rPr lang="en-US" altLang="ja-JP" sz="1000" dirty="0">
                <a:latin typeface="BIZ UDPゴシック" panose="020B0400000000000000" pitchFamily="50" charset="-128"/>
                <a:ea typeface="BIZ UDPゴシック" panose="020B0400000000000000" pitchFamily="50" charset="-128"/>
              </a:rPr>
              <a:t>GW</a:t>
            </a:r>
            <a:br>
              <a:rPr lang="en-US" altLang="ja-JP" sz="1000" dirty="0">
                <a:latin typeface="BIZ UDPゴシック" panose="020B0400000000000000" pitchFamily="50" charset="-128"/>
                <a:ea typeface="BIZ UDPゴシック" panose="020B0400000000000000" pitchFamily="50" charset="-128"/>
              </a:rPr>
            </a:br>
            <a:r>
              <a:rPr lang="ja-JP" altLang="en-US" sz="1000" dirty="0">
                <a:latin typeface="BIZ UDPゴシック" panose="020B0400000000000000" pitchFamily="50" charset="-128"/>
                <a:ea typeface="BIZ UDPゴシック" panose="020B0400000000000000" pitchFamily="50" charset="-128"/>
              </a:rPr>
              <a:t>データ収集装置</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64" name="テキスト ボックス 63">
            <a:extLst>
              <a:ext uri="{FF2B5EF4-FFF2-40B4-BE49-F238E27FC236}">
                <a16:creationId xmlns:a16="http://schemas.microsoft.com/office/drawing/2014/main" id="{DB8646CA-D714-298A-28A7-E77D517860DF}"/>
              </a:ext>
            </a:extLst>
          </p:cNvPr>
          <p:cNvSpPr txBox="1"/>
          <p:nvPr/>
        </p:nvSpPr>
        <p:spPr>
          <a:xfrm>
            <a:off x="304558" y="1337269"/>
            <a:ext cx="2020749" cy="3785652"/>
          </a:xfrm>
          <a:prstGeom prst="rect">
            <a:avLst/>
          </a:prstGeom>
          <a:solidFill>
            <a:schemeClr val="accent3">
              <a:lumMod val="20000"/>
              <a:lumOff val="80000"/>
            </a:schemeClr>
          </a:solidFill>
        </p:spPr>
        <p:txBody>
          <a:bodyPr wrap="square" rtlCol="0">
            <a:spAutoFit/>
          </a:bodyPr>
          <a:lstStyle/>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記載例にならい、通信システムの構成図（ブロック図）を記載すること。</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en-US" altLang="ja-JP" sz="1000" dirty="0">
                <a:latin typeface="BIZ UDPゴシック" panose="020B0400000000000000" pitchFamily="50" charset="-128"/>
                <a:ea typeface="BIZ UDPゴシック" panose="020B0400000000000000" pitchFamily="50" charset="-128"/>
              </a:rPr>
              <a:t>Excel</a:t>
            </a:r>
            <a:r>
              <a:rPr lang="ja-JP" altLang="en-US" sz="1000" dirty="0">
                <a:latin typeface="BIZ UDPゴシック" panose="020B0400000000000000" pitchFamily="50" charset="-128"/>
                <a:ea typeface="BIZ UDPゴシック" panose="020B0400000000000000" pitchFamily="50" charset="-128"/>
              </a:rPr>
              <a:t>ファイルの様式</a:t>
            </a:r>
            <a:r>
              <a:rPr lang="en-US" altLang="ja-JP" sz="1000" dirty="0">
                <a:latin typeface="BIZ UDPゴシック" panose="020B0400000000000000" pitchFamily="50" charset="-128"/>
                <a:ea typeface="BIZ UDPゴシック" panose="020B0400000000000000" pitchFamily="50" charset="-128"/>
              </a:rPr>
              <a:t>D2</a:t>
            </a:r>
            <a:r>
              <a:rPr lang="ja-JP" altLang="en-US" sz="1000" dirty="0">
                <a:latin typeface="BIZ UDPゴシック" panose="020B0400000000000000" pitchFamily="50" charset="-128"/>
                <a:ea typeface="BIZ UDPゴシック" panose="020B0400000000000000" pitchFamily="50" charset="-128"/>
              </a:rPr>
              <a:t>「</a:t>
            </a:r>
            <a:r>
              <a:rPr lang="en-US" altLang="ja-JP" sz="1000" dirty="0">
                <a:latin typeface="BIZ UDPゴシック" panose="020B0400000000000000" pitchFamily="50" charset="-128"/>
                <a:ea typeface="BIZ UDPゴシック" panose="020B0400000000000000" pitchFamily="50" charset="-128"/>
              </a:rPr>
              <a:t>d</a:t>
            </a:r>
            <a:r>
              <a:rPr lang="ja-JP" altLang="en-US" sz="1000" dirty="0">
                <a:latin typeface="BIZ UDPゴシック" panose="020B0400000000000000" pitchFamily="50" charset="-128"/>
                <a:ea typeface="BIZ UDPゴシック" panose="020B0400000000000000" pitchFamily="50" charset="-128"/>
              </a:rPr>
              <a:t>：計測装置、監視・制御機器」については、ブロック内に製品名など、機器を特定できる情報を記載した上で、注釈として役割を記載すること。</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インターネット（パブリック）や社内</a:t>
            </a:r>
            <a:r>
              <a:rPr lang="en-US" altLang="ja-JP" sz="1000" dirty="0">
                <a:latin typeface="BIZ UDPゴシック" panose="020B0400000000000000" pitchFamily="50" charset="-128"/>
                <a:ea typeface="BIZ UDPゴシック" panose="020B0400000000000000" pitchFamily="50" charset="-128"/>
              </a:rPr>
              <a:t>LAN</a:t>
            </a:r>
            <a:r>
              <a:rPr lang="ja-JP" altLang="en-US" sz="1000" dirty="0">
                <a:latin typeface="BIZ UDPゴシック" panose="020B0400000000000000" pitchFamily="50" charset="-128"/>
                <a:ea typeface="BIZ UDPゴシック" panose="020B0400000000000000" pitchFamily="50" charset="-128"/>
              </a:rPr>
              <a:t>（プライベート）で直接通信を行う機器（</a:t>
            </a:r>
            <a:r>
              <a:rPr lang="en-US" altLang="ja-JP" sz="1000" dirty="0">
                <a:latin typeface="BIZ UDPゴシック" panose="020B0400000000000000" pitchFamily="50" charset="-128"/>
                <a:ea typeface="BIZ UDPゴシック" panose="020B0400000000000000" pitchFamily="50" charset="-128"/>
              </a:rPr>
              <a:t>GW</a:t>
            </a:r>
            <a:r>
              <a:rPr lang="ja-JP" altLang="en-US" sz="1000" dirty="0">
                <a:latin typeface="BIZ UDPゴシック" panose="020B0400000000000000" pitchFamily="50" charset="-128"/>
                <a:ea typeface="BIZ UDPゴシック" panose="020B0400000000000000" pitchFamily="50" charset="-128"/>
              </a:rPr>
              <a:t>）を図示すること。「遠隔監視装置」という名称でも可。</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同じ型番の機器はまとめて記載して構わない（本様式に同じ型番の機器の数量を記載する必要はない）。</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既設の</a:t>
            </a:r>
            <a:r>
              <a:rPr lang="en-US" altLang="ja-JP" sz="1000" dirty="0">
                <a:latin typeface="BIZ UDPゴシック" panose="020B0400000000000000" pitchFamily="50" charset="-128"/>
                <a:ea typeface="BIZ UDPゴシック" panose="020B0400000000000000" pitchFamily="50" charset="-128"/>
              </a:rPr>
              <a:t>EMS</a:t>
            </a:r>
            <a:r>
              <a:rPr lang="ja-JP" altLang="en-US" sz="1000" dirty="0">
                <a:latin typeface="BIZ UDPゴシック" panose="020B0400000000000000" pitchFamily="50" charset="-128"/>
                <a:ea typeface="BIZ UDPゴシック" panose="020B0400000000000000" pitchFamily="50" charset="-128"/>
              </a:rPr>
              <a:t>などに本補助事業で新規に導入する太陽光発電設備を接続する場合は、既存の機器についても図示し、接続関係が分かるようにしてください。</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凡例は追加して構わない。</a:t>
            </a:r>
            <a:endParaRPr lang="en-US" altLang="ja-JP" sz="1000"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A9E0DE44-1654-42BD-86E6-550DD30DE194}"/>
              </a:ext>
            </a:extLst>
          </p:cNvPr>
          <p:cNvSpPr txBox="1"/>
          <p:nvPr/>
        </p:nvSpPr>
        <p:spPr>
          <a:xfrm>
            <a:off x="6724320" y="272386"/>
            <a:ext cx="1593060" cy="1938992"/>
          </a:xfrm>
          <a:prstGeom prst="rect">
            <a:avLst/>
          </a:prstGeom>
          <a:noFill/>
        </p:spPr>
        <p:txBody>
          <a:bodyPr wrap="square">
            <a:spAutoFit/>
          </a:bodyPr>
          <a:lstStyle/>
          <a:p>
            <a:r>
              <a:rPr lang="en-US" altLang="ja-JP" sz="800" dirty="0">
                <a:latin typeface="BIZ UDPゴシック" panose="020B0400000000000000" pitchFamily="50" charset="-128"/>
                <a:ea typeface="BIZ UDPゴシック" panose="020B0400000000000000" pitchFamily="50" charset="-128"/>
              </a:rPr>
              <a:t>【</a:t>
            </a:r>
            <a:r>
              <a:rPr lang="ja-JP" altLang="en-US" sz="800" dirty="0">
                <a:latin typeface="BIZ UDPゴシック" panose="020B0400000000000000" pitchFamily="50" charset="-128"/>
                <a:ea typeface="BIZ UDPゴシック" panose="020B0400000000000000" pitchFamily="50" charset="-128"/>
              </a:rPr>
              <a:t>凡例</a:t>
            </a:r>
            <a:r>
              <a:rPr lang="en-US" altLang="ja-JP" sz="800" dirty="0">
                <a:latin typeface="BIZ UDPゴシック" panose="020B0400000000000000" pitchFamily="50" charset="-128"/>
                <a:ea typeface="BIZ UDPゴシック" panose="020B0400000000000000" pitchFamily="50" charset="-128"/>
              </a:rPr>
              <a:t>】</a:t>
            </a:r>
          </a:p>
          <a:p>
            <a:r>
              <a:rPr lang="en-US" altLang="ja-JP" sz="800" dirty="0">
                <a:latin typeface="BIZ UDPゴシック" panose="020B0400000000000000" pitchFamily="50" charset="-128"/>
                <a:ea typeface="BIZ UDPゴシック" panose="020B0400000000000000" pitchFamily="50" charset="-128"/>
              </a:rPr>
              <a:t>JC-STAR</a:t>
            </a:r>
            <a:r>
              <a:rPr lang="ja-JP" altLang="en-US" sz="800" dirty="0">
                <a:latin typeface="BIZ UDPゴシック" panose="020B0400000000000000" pitchFamily="50" charset="-128"/>
                <a:ea typeface="BIZ UDPゴシック" panose="020B0400000000000000" pitchFamily="50" charset="-128"/>
              </a:rPr>
              <a:t>適合ラベル取得製品</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en-US" altLang="ja-JP" sz="800" dirty="0">
                <a:latin typeface="BIZ UDPゴシック" panose="020B0400000000000000" pitchFamily="50" charset="-128"/>
                <a:ea typeface="BIZ UDPゴシック" panose="020B0400000000000000" pitchFamily="50" charset="-128"/>
              </a:rPr>
              <a:t>IP</a:t>
            </a:r>
            <a:r>
              <a:rPr lang="ja-JP" altLang="en-US" sz="800" dirty="0">
                <a:latin typeface="BIZ UDPゴシック" panose="020B0400000000000000" pitchFamily="50" charset="-128"/>
                <a:ea typeface="BIZ UDPゴシック" panose="020B0400000000000000" pitchFamily="50" charset="-128"/>
              </a:rPr>
              <a:t>通信機器を有するものの、ラベル未取得の製品</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en-US" altLang="ja-JP" sz="800" dirty="0">
                <a:latin typeface="BIZ UDPゴシック" panose="020B0400000000000000" pitchFamily="50" charset="-128"/>
                <a:ea typeface="BIZ UDPゴシック" panose="020B0400000000000000" pitchFamily="50" charset="-128"/>
              </a:rPr>
              <a:t>IP</a:t>
            </a:r>
            <a:r>
              <a:rPr lang="ja-JP" altLang="en-US" sz="800" dirty="0">
                <a:latin typeface="BIZ UDPゴシック" panose="020B0400000000000000" pitchFamily="50" charset="-128"/>
                <a:ea typeface="BIZ UDPゴシック" panose="020B0400000000000000" pitchFamily="50" charset="-128"/>
              </a:rPr>
              <a:t>通信機能の無い機器</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a:t>
            </a: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通信以外</a:t>
            </a:r>
            <a:r>
              <a:rPr kumimoji="1" lang="en-US" altLang="ja-JP" sz="800" dirty="0">
                <a:latin typeface="BIZ UDPゴシック" panose="020B0400000000000000" pitchFamily="50" charset="-128"/>
                <a:ea typeface="BIZ UDPゴシック" panose="020B0400000000000000" pitchFamily="50" charset="-128"/>
              </a:rPr>
              <a:t>)</a:t>
            </a:r>
            <a:endParaRPr kumimoji="1" lang="ja-JP" altLang="en-US"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PVケーブル</a:t>
            </a:r>
            <a:endParaRPr lang="en-US" altLang="ja-JP" sz="800" dirty="0">
              <a:latin typeface="BIZ UDPゴシック" panose="020B0400000000000000" pitchFamily="50" charset="-128"/>
              <a:ea typeface="BIZ UDPゴシック" panose="020B0400000000000000" pitchFamily="50" charset="-128"/>
            </a:endParaRPr>
          </a:p>
          <a:p>
            <a:endParaRPr lang="ja-JP" altLang="en-US" sz="800" dirty="0">
              <a:latin typeface="BIZ UDPゴシック" panose="020B0400000000000000" pitchFamily="50" charset="-128"/>
              <a:ea typeface="BIZ UDPゴシック" panose="020B0400000000000000" pitchFamily="50" charset="-128"/>
            </a:endParaRPr>
          </a:p>
        </p:txBody>
      </p:sp>
      <p:cxnSp>
        <p:nvCxnSpPr>
          <p:cNvPr id="6" name="直線コネクタ 5">
            <a:extLst>
              <a:ext uri="{FF2B5EF4-FFF2-40B4-BE49-F238E27FC236}">
                <a16:creationId xmlns:a16="http://schemas.microsoft.com/office/drawing/2014/main" id="{83CE1313-58C0-F2B4-3672-E5CE2B4A4DB4}"/>
              </a:ext>
            </a:extLst>
          </p:cNvPr>
          <p:cNvCxnSpPr>
            <a:cxnSpLocks/>
          </p:cNvCxnSpPr>
          <p:nvPr/>
        </p:nvCxnSpPr>
        <p:spPr>
          <a:xfrm>
            <a:off x="8340206" y="1939513"/>
            <a:ext cx="504000" cy="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F8D167B4-C8B0-08EC-7FD2-122C953F2960}"/>
              </a:ext>
            </a:extLst>
          </p:cNvPr>
          <p:cNvSpPr txBox="1"/>
          <p:nvPr/>
        </p:nvSpPr>
        <p:spPr>
          <a:xfrm>
            <a:off x="8317380" y="421155"/>
            <a:ext cx="468000" cy="144000"/>
          </a:xfrm>
          <a:prstGeom prst="rect">
            <a:avLst/>
          </a:prstGeom>
          <a:solidFill>
            <a:schemeClr val="bg1"/>
          </a:solidFill>
          <a:ln w="38100">
            <a:solidFill>
              <a:srgbClr val="FF0000"/>
            </a:solidFill>
          </a:ln>
        </p:spPr>
        <p:txBody>
          <a:bodyPr wrap="square" rtlCol="0">
            <a:spAutoFit/>
          </a:bodyPr>
          <a:lstStyle/>
          <a:p>
            <a:pPr algn="ctr"/>
            <a:endParaRPr lang="en-US" altLang="ja-JP" sz="100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554C1748-62DB-6D8E-C838-EFA3CFD71EDC}"/>
              </a:ext>
            </a:extLst>
          </p:cNvPr>
          <p:cNvSpPr txBox="1"/>
          <p:nvPr/>
        </p:nvSpPr>
        <p:spPr>
          <a:xfrm>
            <a:off x="8340206" y="703443"/>
            <a:ext cx="432000" cy="144000"/>
          </a:xfrm>
          <a:prstGeom prst="rect">
            <a:avLst/>
          </a:prstGeom>
          <a:solidFill>
            <a:schemeClr val="bg1"/>
          </a:solidFill>
          <a:ln w="38100">
            <a:solidFill>
              <a:schemeClr val="tx1"/>
            </a:solidFill>
            <a:prstDash val="sysDash"/>
          </a:ln>
        </p:spPr>
        <p:txBody>
          <a:bodyPr wrap="square" rtlCol="0">
            <a:spAutoFit/>
          </a:bodyPr>
          <a:lstStyle/>
          <a:p>
            <a:pPr algn="ctr"/>
            <a:endParaRPr lang="en-US" altLang="ja-JP" sz="1000" dirty="0">
              <a:latin typeface="BIZ UDPゴシック" panose="020B0400000000000000" pitchFamily="50" charset="-128"/>
              <a:ea typeface="BIZ UDPゴシック" panose="020B0400000000000000" pitchFamily="50" charset="-128"/>
            </a:endParaRPr>
          </a:p>
        </p:txBody>
      </p:sp>
      <p:cxnSp>
        <p:nvCxnSpPr>
          <p:cNvPr id="10" name="直線コネクタ 9">
            <a:extLst>
              <a:ext uri="{FF2B5EF4-FFF2-40B4-BE49-F238E27FC236}">
                <a16:creationId xmlns:a16="http://schemas.microsoft.com/office/drawing/2014/main" id="{207B4A0B-B221-E8C2-A8EE-868D677984B1}"/>
              </a:ext>
            </a:extLst>
          </p:cNvPr>
          <p:cNvCxnSpPr>
            <a:cxnSpLocks/>
          </p:cNvCxnSpPr>
          <p:nvPr/>
        </p:nvCxnSpPr>
        <p:spPr>
          <a:xfrm>
            <a:off x="8340206" y="1469675"/>
            <a:ext cx="504000" cy="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EA6AE8E7-0692-73D2-950E-CD221C3EF764}"/>
              </a:ext>
            </a:extLst>
          </p:cNvPr>
          <p:cNvCxnSpPr>
            <a:cxnSpLocks/>
          </p:cNvCxnSpPr>
          <p:nvPr/>
        </p:nvCxnSpPr>
        <p:spPr>
          <a:xfrm>
            <a:off x="8340206" y="1698210"/>
            <a:ext cx="50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a:extLst>
              <a:ext uri="{FF2B5EF4-FFF2-40B4-BE49-F238E27FC236}">
                <a16:creationId xmlns:a16="http://schemas.microsoft.com/office/drawing/2014/main" id="{C184D9C8-566C-DCD7-9464-B7CFD26E111F}"/>
              </a:ext>
            </a:extLst>
          </p:cNvPr>
          <p:cNvSpPr txBox="1"/>
          <p:nvPr/>
        </p:nvSpPr>
        <p:spPr>
          <a:xfrm>
            <a:off x="8340206" y="1014558"/>
            <a:ext cx="445174" cy="172825"/>
          </a:xfrm>
          <a:prstGeom prst="rect">
            <a:avLst/>
          </a:prstGeom>
          <a:solidFill>
            <a:schemeClr val="bg1"/>
          </a:solidFill>
          <a:ln w="9525">
            <a:solidFill>
              <a:schemeClr val="tx1"/>
            </a:solidFill>
          </a:ln>
        </p:spPr>
        <p:txBody>
          <a:bodyPr wrap="square" rtlCol="0">
            <a:spAutoFit/>
          </a:bodyPr>
          <a:lstStyle/>
          <a:p>
            <a:pPr algn="ctr"/>
            <a:endParaRPr kumimoji="1" lang="en-US" altLang="ja-JP" sz="10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2187893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93185-0D7B-E601-4B19-E9A2C09BAA57}"/>
            </a:ext>
          </a:extLst>
        </p:cNvPr>
        <p:cNvGrpSpPr/>
        <p:nvPr/>
      </p:nvGrpSpPr>
      <p:grpSpPr>
        <a:xfrm>
          <a:off x="0" y="0"/>
          <a:ext cx="0" cy="0"/>
          <a:chOff x="0" y="0"/>
          <a:chExt cx="0" cy="0"/>
        </a:xfrm>
      </p:grpSpPr>
      <p:cxnSp>
        <p:nvCxnSpPr>
          <p:cNvPr id="27" name="直線コネクタ 26">
            <a:extLst>
              <a:ext uri="{FF2B5EF4-FFF2-40B4-BE49-F238E27FC236}">
                <a16:creationId xmlns:a16="http://schemas.microsoft.com/office/drawing/2014/main" id="{AF2F5EB4-E8C0-9EC9-1D1A-002F22DBA6D6}"/>
              </a:ext>
            </a:extLst>
          </p:cNvPr>
          <p:cNvCxnSpPr>
            <a:cxnSpLocks/>
          </p:cNvCxnSpPr>
          <p:nvPr/>
        </p:nvCxnSpPr>
        <p:spPr>
          <a:xfrm>
            <a:off x="6833833" y="5208718"/>
            <a:ext cx="687017" cy="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18" name="グループ化 17">
            <a:extLst>
              <a:ext uri="{FF2B5EF4-FFF2-40B4-BE49-F238E27FC236}">
                <a16:creationId xmlns:a16="http://schemas.microsoft.com/office/drawing/2014/main" id="{4A11903A-7FD3-5B84-0816-EA7C9A006066}"/>
              </a:ext>
            </a:extLst>
          </p:cNvPr>
          <p:cNvGrpSpPr/>
          <p:nvPr/>
        </p:nvGrpSpPr>
        <p:grpSpPr>
          <a:xfrm>
            <a:off x="5071092" y="2515231"/>
            <a:ext cx="1312483" cy="715138"/>
            <a:chOff x="5093036" y="2515231"/>
            <a:chExt cx="936000" cy="1041664"/>
          </a:xfrm>
        </p:grpSpPr>
        <p:cxnSp>
          <p:nvCxnSpPr>
            <p:cNvPr id="8" name="直線コネクタ 7">
              <a:extLst>
                <a:ext uri="{FF2B5EF4-FFF2-40B4-BE49-F238E27FC236}">
                  <a16:creationId xmlns:a16="http://schemas.microsoft.com/office/drawing/2014/main" id="{D7C4F3FD-517E-609B-E2D5-C9286A4897B2}"/>
                </a:ext>
              </a:extLst>
            </p:cNvPr>
            <p:cNvCxnSpPr>
              <a:cxnSpLocks/>
            </p:cNvCxnSpPr>
            <p:nvPr/>
          </p:nvCxnSpPr>
          <p:spPr>
            <a:xfrm>
              <a:off x="5093036" y="2515231"/>
              <a:ext cx="936000" cy="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06FFD6BA-F28B-AA70-DDC0-5892D0F31EDD}"/>
                </a:ext>
              </a:extLst>
            </p:cNvPr>
            <p:cNvCxnSpPr>
              <a:cxnSpLocks/>
            </p:cNvCxnSpPr>
            <p:nvPr/>
          </p:nvCxnSpPr>
          <p:spPr>
            <a:xfrm>
              <a:off x="6016443" y="2515231"/>
              <a:ext cx="0" cy="1041664"/>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直線コネクタ 25">
            <a:extLst>
              <a:ext uri="{FF2B5EF4-FFF2-40B4-BE49-F238E27FC236}">
                <a16:creationId xmlns:a16="http://schemas.microsoft.com/office/drawing/2014/main" id="{AB037325-73CC-86AD-6BF3-4C6392765001}"/>
              </a:ext>
            </a:extLst>
          </p:cNvPr>
          <p:cNvCxnSpPr>
            <a:cxnSpLocks/>
          </p:cNvCxnSpPr>
          <p:nvPr/>
        </p:nvCxnSpPr>
        <p:spPr>
          <a:xfrm flipH="1" flipV="1">
            <a:off x="4443313" y="2653383"/>
            <a:ext cx="1" cy="57600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線コネクタ 59">
            <a:extLst>
              <a:ext uri="{FF2B5EF4-FFF2-40B4-BE49-F238E27FC236}">
                <a16:creationId xmlns:a16="http://schemas.microsoft.com/office/drawing/2014/main" id="{D1C57338-3B02-086B-10E5-E4E86E1B94FE}"/>
              </a:ext>
            </a:extLst>
          </p:cNvPr>
          <p:cNvCxnSpPr>
            <a:cxnSpLocks/>
          </p:cNvCxnSpPr>
          <p:nvPr/>
        </p:nvCxnSpPr>
        <p:spPr>
          <a:xfrm flipH="1" flipV="1">
            <a:off x="4443312" y="1927421"/>
            <a:ext cx="1" cy="488127"/>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コネクタ: カギ線 15">
            <a:extLst>
              <a:ext uri="{FF2B5EF4-FFF2-40B4-BE49-F238E27FC236}">
                <a16:creationId xmlns:a16="http://schemas.microsoft.com/office/drawing/2014/main" id="{BAAD31EC-F821-E9BC-16AC-1A2870D04D35}"/>
              </a:ext>
            </a:extLst>
          </p:cNvPr>
          <p:cNvCxnSpPr>
            <a:cxnSpLocks/>
          </p:cNvCxnSpPr>
          <p:nvPr/>
        </p:nvCxnSpPr>
        <p:spPr>
          <a:xfrm rot="5400000" flipH="1" flipV="1">
            <a:off x="2825351" y="3440452"/>
            <a:ext cx="792000" cy="648000"/>
          </a:xfrm>
          <a:prstGeom prst="bentConnector2">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5E40C523-EC76-C49D-75B6-209034D5A0CC}"/>
              </a:ext>
            </a:extLst>
          </p:cNvPr>
          <p:cNvCxnSpPr>
            <a:cxnSpLocks/>
          </p:cNvCxnSpPr>
          <p:nvPr/>
        </p:nvCxnSpPr>
        <p:spPr>
          <a:xfrm flipV="1">
            <a:off x="6434611" y="4486642"/>
            <a:ext cx="0" cy="522022"/>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727625A8-3B8D-4327-CD3A-46507EF03C5C}"/>
              </a:ext>
            </a:extLst>
          </p:cNvPr>
          <p:cNvCxnSpPr>
            <a:cxnSpLocks/>
          </p:cNvCxnSpPr>
          <p:nvPr/>
        </p:nvCxnSpPr>
        <p:spPr>
          <a:xfrm flipV="1">
            <a:off x="2897351" y="4406673"/>
            <a:ext cx="0" cy="54000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 name="タイトル 1">
            <a:extLst>
              <a:ext uri="{FF2B5EF4-FFF2-40B4-BE49-F238E27FC236}">
                <a16:creationId xmlns:a16="http://schemas.microsoft.com/office/drawing/2014/main" id="{7CA4BB98-7D3A-5CD7-8585-7471FB1EDBC1}"/>
              </a:ext>
            </a:extLst>
          </p:cNvPr>
          <p:cNvSpPr>
            <a:spLocks noGrp="1"/>
          </p:cNvSpPr>
          <p:nvPr>
            <p:ph type="title"/>
          </p:nvPr>
        </p:nvSpPr>
        <p:spPr>
          <a:xfrm>
            <a:off x="256032" y="210312"/>
            <a:ext cx="3765635" cy="749809"/>
          </a:xfrm>
        </p:spPr>
        <p:txBody>
          <a:bodyPr>
            <a:normAutofit/>
          </a:bodyPr>
          <a:lstStyle/>
          <a:p>
            <a:r>
              <a:rPr lang="ja-JP" altLang="en-US" dirty="0"/>
              <a:t>通信システム構成図</a:t>
            </a:r>
            <a:endParaRPr kumimoji="1" lang="ja-JP" altLang="en-US" dirty="0"/>
          </a:p>
        </p:txBody>
      </p:sp>
      <p:sp>
        <p:nvSpPr>
          <p:cNvPr id="4" name="テキスト ボックス 3">
            <a:extLst>
              <a:ext uri="{FF2B5EF4-FFF2-40B4-BE49-F238E27FC236}">
                <a16:creationId xmlns:a16="http://schemas.microsoft.com/office/drawing/2014/main" id="{D47F296B-63E1-C88F-DDF7-745F91C6D14A}"/>
              </a:ext>
            </a:extLst>
          </p:cNvPr>
          <p:cNvSpPr txBox="1"/>
          <p:nvPr/>
        </p:nvSpPr>
        <p:spPr>
          <a:xfrm>
            <a:off x="256031" y="992200"/>
            <a:ext cx="3040541" cy="276999"/>
          </a:xfrm>
          <a:prstGeom prst="rect">
            <a:avLst/>
          </a:prstGeom>
          <a:noFill/>
        </p:spPr>
        <p:txBody>
          <a:bodyPr wrap="square">
            <a:spAutoFit/>
          </a:bodyPr>
          <a:lstStyle/>
          <a:p>
            <a:r>
              <a:rPr kumimoji="1" lang="en-US" altLang="ja-JP" sz="1200" b="1" dirty="0">
                <a:latin typeface="BIZ UDPゴシック" panose="020B0400000000000000" pitchFamily="50" charset="-128"/>
                <a:ea typeface="BIZ UDPゴシック" panose="020B0400000000000000" pitchFamily="50" charset="-128"/>
              </a:rPr>
              <a:t>【</a:t>
            </a:r>
            <a:r>
              <a:rPr kumimoji="1" lang="ja-JP" altLang="en-US" sz="1200" b="1" dirty="0">
                <a:latin typeface="BIZ UDPゴシック" panose="020B0400000000000000" pitchFamily="50" charset="-128"/>
                <a:ea typeface="BIZ UDPゴシック" panose="020B0400000000000000" pitchFamily="50" charset="-128"/>
              </a:rPr>
              <a:t>記載例：蓄電池用</a:t>
            </a:r>
            <a:r>
              <a:rPr kumimoji="1" lang="en-US" altLang="ja-JP" sz="1200" b="1" dirty="0">
                <a:latin typeface="BIZ UDPゴシック" panose="020B0400000000000000" pitchFamily="50" charset="-128"/>
                <a:ea typeface="BIZ UDPゴシック" panose="020B0400000000000000" pitchFamily="50" charset="-128"/>
              </a:rPr>
              <a:t>PCS</a:t>
            </a:r>
            <a:r>
              <a:rPr kumimoji="1" lang="ja-JP" altLang="en-US" sz="1200" b="1" dirty="0">
                <a:latin typeface="BIZ UDPゴシック" panose="020B0400000000000000" pitchFamily="50" charset="-128"/>
                <a:ea typeface="BIZ UDPゴシック" panose="020B0400000000000000" pitchFamily="50" charset="-128"/>
              </a:rPr>
              <a:t>が含まれる場合</a:t>
            </a:r>
            <a:r>
              <a:rPr kumimoji="1" lang="en-US" altLang="ja-JP" sz="1200" b="1" dirty="0">
                <a:latin typeface="BIZ UDPゴシック" panose="020B0400000000000000" pitchFamily="50" charset="-128"/>
                <a:ea typeface="BIZ UDPゴシック" panose="020B0400000000000000" pitchFamily="50" charset="-128"/>
              </a:rPr>
              <a:t>】</a:t>
            </a:r>
            <a:endParaRPr kumimoji="1" lang="ja-JP" altLang="en-US" sz="1200" b="1"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3889666-8FE1-963F-4381-BB95FDF1592A}"/>
              </a:ext>
            </a:extLst>
          </p:cNvPr>
          <p:cNvSpPr txBox="1"/>
          <p:nvPr/>
        </p:nvSpPr>
        <p:spPr>
          <a:xfrm>
            <a:off x="2498129" y="4946673"/>
            <a:ext cx="798444" cy="400110"/>
          </a:xfrm>
          <a:prstGeom prst="rect">
            <a:avLst/>
          </a:prstGeom>
          <a:solidFill>
            <a:schemeClr val="bg1"/>
          </a:solidFill>
          <a:ln>
            <a:solidFill>
              <a:schemeClr val="tx1"/>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太陽電池モジュール</a:t>
            </a:r>
          </a:p>
        </p:txBody>
      </p:sp>
      <p:sp>
        <p:nvSpPr>
          <p:cNvPr id="7" name="テキスト ボックス 6">
            <a:extLst>
              <a:ext uri="{FF2B5EF4-FFF2-40B4-BE49-F238E27FC236}">
                <a16:creationId xmlns:a16="http://schemas.microsoft.com/office/drawing/2014/main" id="{A11EADBF-DC73-B8C4-3B35-EEBA26450756}"/>
              </a:ext>
            </a:extLst>
          </p:cNvPr>
          <p:cNvSpPr txBox="1"/>
          <p:nvPr/>
        </p:nvSpPr>
        <p:spPr>
          <a:xfrm>
            <a:off x="2387186" y="4160452"/>
            <a:ext cx="1020330" cy="246221"/>
          </a:xfrm>
          <a:prstGeom prst="rect">
            <a:avLst/>
          </a:prstGeom>
          <a:solidFill>
            <a:schemeClr val="bg1"/>
          </a:solidFill>
          <a:ln>
            <a:solidFill>
              <a:schemeClr val="tx1"/>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太陽光用</a:t>
            </a:r>
            <a:r>
              <a:rPr kumimoji="1" lang="en-US" altLang="ja-JP" sz="1000" dirty="0">
                <a:latin typeface="BIZ UDPゴシック" panose="020B0400000000000000" pitchFamily="50" charset="-128"/>
                <a:ea typeface="BIZ UDPゴシック" panose="020B0400000000000000" pitchFamily="50" charset="-128"/>
              </a:rPr>
              <a:t>PCS</a:t>
            </a:r>
          </a:p>
        </p:txBody>
      </p:sp>
      <p:sp>
        <p:nvSpPr>
          <p:cNvPr id="14" name="テキスト ボックス 13">
            <a:extLst>
              <a:ext uri="{FF2B5EF4-FFF2-40B4-BE49-F238E27FC236}">
                <a16:creationId xmlns:a16="http://schemas.microsoft.com/office/drawing/2014/main" id="{4CD2E308-DF77-2C10-6DF5-2CE2894BF845}"/>
              </a:ext>
            </a:extLst>
          </p:cNvPr>
          <p:cNvSpPr txBox="1"/>
          <p:nvPr/>
        </p:nvSpPr>
        <p:spPr>
          <a:xfrm>
            <a:off x="3802632" y="2392121"/>
            <a:ext cx="1281864" cy="246221"/>
          </a:xfrm>
          <a:prstGeom prst="rect">
            <a:avLst/>
          </a:prstGeom>
          <a:solidFill>
            <a:schemeClr val="bg1"/>
          </a:solidFill>
          <a:ln w="38100">
            <a:solidFill>
              <a:srgbClr val="FF0000"/>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a:t>
            </a:r>
            <a:endParaRPr lang="en-US" altLang="ja-JP" sz="1000" dirty="0">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28C8D7A6-8C1F-2FBC-B5FD-C72DBEFF91DF}"/>
              </a:ext>
            </a:extLst>
          </p:cNvPr>
          <p:cNvSpPr txBox="1"/>
          <p:nvPr/>
        </p:nvSpPr>
        <p:spPr>
          <a:xfrm>
            <a:off x="7387790" y="5085607"/>
            <a:ext cx="798444" cy="246221"/>
          </a:xfrm>
          <a:prstGeom prst="rect">
            <a:avLst/>
          </a:prstGeom>
          <a:solidFill>
            <a:schemeClr val="bg1"/>
          </a:solidFill>
          <a:ln w="9525">
            <a:solidFill>
              <a:schemeClr val="tx1"/>
            </a:solidFill>
          </a:ln>
        </p:spPr>
        <p:txBody>
          <a:bodyPr wrap="square" rtlCol="0">
            <a:spAutoFit/>
          </a:bodyPr>
          <a:lstStyle/>
          <a:p>
            <a:pPr algn="ctr"/>
            <a:r>
              <a:rPr lang="ja-JP" altLang="en-US" sz="1000" dirty="0">
                <a:latin typeface="BIZ UDPゴシック" panose="020B0400000000000000" pitchFamily="50" charset="-128"/>
                <a:ea typeface="BIZ UDPゴシック" panose="020B0400000000000000" pitchFamily="50" charset="-128"/>
              </a:rPr>
              <a:t>蓄電池</a:t>
            </a:r>
            <a:endParaRPr kumimoji="1" lang="en-US" altLang="ja-JP" sz="1000" dirty="0">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FA76BCD2-E8EF-16FF-A5D0-6E8F1C740231}"/>
              </a:ext>
            </a:extLst>
          </p:cNvPr>
          <p:cNvSpPr txBox="1"/>
          <p:nvPr/>
        </p:nvSpPr>
        <p:spPr>
          <a:xfrm>
            <a:off x="3562323" y="3229383"/>
            <a:ext cx="1508249" cy="246221"/>
          </a:xfrm>
          <a:prstGeom prst="rect">
            <a:avLst/>
          </a:prstGeom>
          <a:solidFill>
            <a:schemeClr val="bg1"/>
          </a:solidFill>
          <a:ln w="38100">
            <a:solidFill>
              <a:schemeClr val="tx1"/>
            </a:solidFill>
            <a:prstDash val="sysDash"/>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a:t>
            </a:r>
            <a:endParaRPr lang="en-US" altLang="ja-JP" sz="1000" dirty="0">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004F6810-C9E6-14D4-F817-FD2B09D9D841}"/>
              </a:ext>
            </a:extLst>
          </p:cNvPr>
          <p:cNvSpPr txBox="1"/>
          <p:nvPr/>
        </p:nvSpPr>
        <p:spPr>
          <a:xfrm>
            <a:off x="6035389" y="5008664"/>
            <a:ext cx="798444" cy="400110"/>
          </a:xfrm>
          <a:prstGeom prst="rect">
            <a:avLst/>
          </a:prstGeom>
          <a:solidFill>
            <a:schemeClr val="bg1"/>
          </a:solidFill>
          <a:ln>
            <a:solidFill>
              <a:schemeClr val="tx1"/>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蓄電池用</a:t>
            </a:r>
            <a:r>
              <a:rPr kumimoji="1" lang="en-US" altLang="ja-JP" sz="1000" dirty="0">
                <a:latin typeface="BIZ UDPゴシック" panose="020B0400000000000000" pitchFamily="50" charset="-128"/>
                <a:ea typeface="BIZ UDPゴシック" panose="020B0400000000000000" pitchFamily="50" charset="-128"/>
              </a:rPr>
              <a:t>PCS</a:t>
            </a:r>
            <a:endParaRPr kumimoji="1" lang="ja-JP" altLang="en-US" sz="1000" dirty="0">
              <a:latin typeface="BIZ UDPゴシック" panose="020B0400000000000000" pitchFamily="50" charset="-128"/>
              <a:ea typeface="BIZ UDPゴシック" panose="020B0400000000000000" pitchFamily="50" charset="-128"/>
            </a:endParaRPr>
          </a:p>
        </p:txBody>
      </p:sp>
      <p:pic>
        <p:nvPicPr>
          <p:cNvPr id="59" name="グラフィックス 58" descr="同期中のクラウド 枠線">
            <a:extLst>
              <a:ext uri="{FF2B5EF4-FFF2-40B4-BE49-F238E27FC236}">
                <a16:creationId xmlns:a16="http://schemas.microsoft.com/office/drawing/2014/main" id="{500E2359-01C1-342C-1750-7B791261260C}"/>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034975" y="1200145"/>
            <a:ext cx="914400" cy="914400"/>
          </a:xfrm>
          <a:prstGeom prst="rect">
            <a:avLst/>
          </a:prstGeom>
        </p:spPr>
      </p:pic>
      <p:sp>
        <p:nvSpPr>
          <p:cNvPr id="61" name="正方形/長方形 60">
            <a:extLst>
              <a:ext uri="{FF2B5EF4-FFF2-40B4-BE49-F238E27FC236}">
                <a16:creationId xmlns:a16="http://schemas.microsoft.com/office/drawing/2014/main" id="{61FC8CFE-77D7-1B06-3B71-A37E0440F1B1}"/>
              </a:ext>
            </a:extLst>
          </p:cNvPr>
          <p:cNvSpPr/>
          <p:nvPr/>
        </p:nvSpPr>
        <p:spPr>
          <a:xfrm>
            <a:off x="3103743" y="1488173"/>
            <a:ext cx="995022"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インターネット</a:t>
            </a:r>
            <a:endParaRPr lang="en-US" altLang="ja-JP" sz="1000" dirty="0">
              <a:latin typeface="BIZ UDPゴシック" panose="020B0400000000000000" pitchFamily="50" charset="-128"/>
              <a:ea typeface="BIZ UDPゴシック" panose="020B0400000000000000" pitchFamily="50" charset="-128"/>
            </a:endParaRPr>
          </a:p>
          <a:p>
            <a:pPr algn="ctr"/>
            <a:r>
              <a:rPr kumimoji="1" lang="en-US" altLang="ja-JP" sz="1000" dirty="0">
                <a:latin typeface="BIZ UDPゴシック" panose="020B0400000000000000" pitchFamily="50" charset="-128"/>
                <a:ea typeface="BIZ UDPゴシック" panose="020B0400000000000000" pitchFamily="50" charset="-128"/>
              </a:rPr>
              <a:t>(</a:t>
            </a:r>
            <a:r>
              <a:rPr kumimoji="1" lang="ja-JP" altLang="en-US" sz="1000" dirty="0">
                <a:latin typeface="BIZ UDPゴシック" panose="020B0400000000000000" pitchFamily="50" charset="-128"/>
                <a:ea typeface="BIZ UDPゴシック" panose="020B0400000000000000" pitchFamily="50" charset="-128"/>
              </a:rPr>
              <a:t>クラウド</a:t>
            </a:r>
            <a:r>
              <a:rPr kumimoji="1" lang="en-US" altLang="ja-JP" sz="1000" dirty="0">
                <a:latin typeface="BIZ UDPゴシック" panose="020B0400000000000000" pitchFamily="50" charset="-128"/>
                <a:ea typeface="BIZ UDPゴシック" panose="020B0400000000000000" pitchFamily="50" charset="-128"/>
              </a:rPr>
              <a:t>)</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62" name="正方形/長方形 61">
            <a:extLst>
              <a:ext uri="{FF2B5EF4-FFF2-40B4-BE49-F238E27FC236}">
                <a16:creationId xmlns:a16="http://schemas.microsoft.com/office/drawing/2014/main" id="{5EBF89FD-47F3-DBC2-0A97-980F71EA4617}"/>
              </a:ext>
            </a:extLst>
          </p:cNvPr>
          <p:cNvSpPr/>
          <p:nvPr/>
        </p:nvSpPr>
        <p:spPr>
          <a:xfrm>
            <a:off x="2889412" y="2289244"/>
            <a:ext cx="995022"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000" dirty="0">
                <a:latin typeface="BIZ UDPゴシック" panose="020B0400000000000000" pitchFamily="50" charset="-128"/>
                <a:ea typeface="BIZ UDPゴシック" panose="020B0400000000000000" pitchFamily="50" charset="-128"/>
              </a:rPr>
              <a:t>クラウド</a:t>
            </a:r>
            <a:r>
              <a:rPr kumimoji="1" lang="en-US" altLang="ja-JP" sz="1000" dirty="0">
                <a:latin typeface="BIZ UDPゴシック" panose="020B0400000000000000" pitchFamily="50" charset="-128"/>
                <a:ea typeface="BIZ UDPゴシック" panose="020B0400000000000000" pitchFamily="50" charset="-128"/>
              </a:rPr>
              <a:t>GW</a:t>
            </a:r>
            <a:br>
              <a:rPr kumimoji="1" lang="en-US" altLang="ja-JP" sz="1000" dirty="0">
                <a:latin typeface="BIZ UDPゴシック" panose="020B0400000000000000" pitchFamily="50" charset="-128"/>
                <a:ea typeface="BIZ UDPゴシック" panose="020B0400000000000000" pitchFamily="50" charset="-128"/>
              </a:rPr>
            </a:br>
            <a:r>
              <a:rPr kumimoji="1" lang="en-US" altLang="ja-JP" sz="1000" dirty="0">
                <a:latin typeface="BIZ UDPゴシック" panose="020B0400000000000000" pitchFamily="50" charset="-128"/>
                <a:ea typeface="BIZ UDPゴシック" panose="020B0400000000000000" pitchFamily="50" charset="-128"/>
              </a:rPr>
              <a:t>EMS</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63" name="正方形/長方形 62">
            <a:extLst>
              <a:ext uri="{FF2B5EF4-FFF2-40B4-BE49-F238E27FC236}">
                <a16:creationId xmlns:a16="http://schemas.microsoft.com/office/drawing/2014/main" id="{4A4721C5-481C-D7C4-4B96-CC85133241D1}"/>
              </a:ext>
            </a:extLst>
          </p:cNvPr>
          <p:cNvSpPr/>
          <p:nvPr/>
        </p:nvSpPr>
        <p:spPr>
          <a:xfrm>
            <a:off x="3663593" y="3520599"/>
            <a:ext cx="1068178"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ローカル</a:t>
            </a:r>
            <a:r>
              <a:rPr lang="en-US" altLang="ja-JP" sz="1000" dirty="0">
                <a:latin typeface="BIZ UDPゴシック" panose="020B0400000000000000" pitchFamily="50" charset="-128"/>
                <a:ea typeface="BIZ UDPゴシック" panose="020B0400000000000000" pitchFamily="50" charset="-128"/>
              </a:rPr>
              <a:t>GW</a:t>
            </a:r>
            <a:br>
              <a:rPr lang="en-US" altLang="ja-JP" sz="1000" dirty="0">
                <a:latin typeface="BIZ UDPゴシック" panose="020B0400000000000000" pitchFamily="50" charset="-128"/>
                <a:ea typeface="BIZ UDPゴシック" panose="020B0400000000000000" pitchFamily="50" charset="-128"/>
              </a:rPr>
            </a:br>
            <a:r>
              <a:rPr lang="ja-JP" altLang="en-US" sz="1000" dirty="0">
                <a:latin typeface="BIZ UDPゴシック" panose="020B0400000000000000" pitchFamily="50" charset="-128"/>
                <a:ea typeface="BIZ UDPゴシック" panose="020B0400000000000000" pitchFamily="50" charset="-128"/>
              </a:rPr>
              <a:t>データ収集装置</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0A734EC5-98E7-9C65-1569-07341AC09940}"/>
              </a:ext>
            </a:extLst>
          </p:cNvPr>
          <p:cNvSpPr txBox="1"/>
          <p:nvPr/>
        </p:nvSpPr>
        <p:spPr>
          <a:xfrm>
            <a:off x="5629451" y="3219676"/>
            <a:ext cx="1508249" cy="246221"/>
          </a:xfrm>
          <a:prstGeom prst="rect">
            <a:avLst/>
          </a:prstGeom>
          <a:solidFill>
            <a:schemeClr val="bg1"/>
          </a:solidFill>
          <a:ln w="38100">
            <a:solidFill>
              <a:schemeClr val="tx1"/>
            </a:solidFill>
            <a:prstDash val="sysDash"/>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a:t>
            </a:r>
            <a:endParaRPr lang="en-US" altLang="ja-JP" sz="1000" dirty="0">
              <a:latin typeface="BIZ UDPゴシック" panose="020B0400000000000000" pitchFamily="50" charset="-128"/>
              <a:ea typeface="BIZ UDPゴシック" panose="020B0400000000000000" pitchFamily="50" charset="-128"/>
            </a:endParaRPr>
          </a:p>
        </p:txBody>
      </p:sp>
      <p:sp>
        <p:nvSpPr>
          <p:cNvPr id="19" name="正方形/長方形 18">
            <a:extLst>
              <a:ext uri="{FF2B5EF4-FFF2-40B4-BE49-F238E27FC236}">
                <a16:creationId xmlns:a16="http://schemas.microsoft.com/office/drawing/2014/main" id="{E1DF8470-7603-A2E5-283E-B81ED564360F}"/>
              </a:ext>
            </a:extLst>
          </p:cNvPr>
          <p:cNvSpPr/>
          <p:nvPr/>
        </p:nvSpPr>
        <p:spPr>
          <a:xfrm>
            <a:off x="7075172" y="3151419"/>
            <a:ext cx="1068178"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ローカル</a:t>
            </a:r>
            <a:r>
              <a:rPr lang="en-US" altLang="ja-JP" sz="1000" dirty="0">
                <a:latin typeface="BIZ UDPゴシック" panose="020B0400000000000000" pitchFamily="50" charset="-128"/>
                <a:ea typeface="BIZ UDPゴシック" panose="020B0400000000000000" pitchFamily="50" charset="-128"/>
              </a:rPr>
              <a:t>GW</a:t>
            </a:r>
            <a:endParaRPr kumimoji="1" lang="ja-JP" altLang="en-US" sz="1000" dirty="0">
              <a:latin typeface="BIZ UDPゴシック" panose="020B0400000000000000" pitchFamily="50" charset="-128"/>
              <a:ea typeface="BIZ UDPゴシック" panose="020B0400000000000000" pitchFamily="50" charset="-128"/>
            </a:endParaRPr>
          </a:p>
        </p:txBody>
      </p:sp>
      <p:cxnSp>
        <p:nvCxnSpPr>
          <p:cNvPr id="21" name="直線コネクタ 20">
            <a:extLst>
              <a:ext uri="{FF2B5EF4-FFF2-40B4-BE49-F238E27FC236}">
                <a16:creationId xmlns:a16="http://schemas.microsoft.com/office/drawing/2014/main" id="{723FC3EB-6CC9-5745-065C-3530C2895DB8}"/>
              </a:ext>
            </a:extLst>
          </p:cNvPr>
          <p:cNvCxnSpPr>
            <a:cxnSpLocks/>
          </p:cNvCxnSpPr>
          <p:nvPr/>
        </p:nvCxnSpPr>
        <p:spPr>
          <a:xfrm flipH="1" flipV="1">
            <a:off x="6383575" y="3475604"/>
            <a:ext cx="1" cy="75600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E3051A00-21E6-C2D2-CDC8-C8863A12927B}"/>
              </a:ext>
            </a:extLst>
          </p:cNvPr>
          <p:cNvSpPr txBox="1"/>
          <p:nvPr/>
        </p:nvSpPr>
        <p:spPr>
          <a:xfrm>
            <a:off x="5611792" y="4251114"/>
            <a:ext cx="1508249" cy="246221"/>
          </a:xfrm>
          <a:prstGeom prst="rect">
            <a:avLst/>
          </a:prstGeom>
          <a:solidFill>
            <a:schemeClr val="bg1"/>
          </a:solidFill>
          <a:ln w="38100">
            <a:solidFill>
              <a:schemeClr val="tx1"/>
            </a:solidFill>
            <a:prstDash val="sysDash"/>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a:t>
            </a:r>
            <a:endParaRPr lang="en-US" altLang="ja-JP" sz="1000" dirty="0">
              <a:latin typeface="BIZ UDPゴシック" panose="020B0400000000000000" pitchFamily="50" charset="-128"/>
              <a:ea typeface="BIZ UDPゴシック" panose="020B0400000000000000" pitchFamily="50" charset="-128"/>
            </a:endParaRPr>
          </a:p>
        </p:txBody>
      </p:sp>
      <p:sp>
        <p:nvSpPr>
          <p:cNvPr id="24" name="正方形/長方形 23">
            <a:extLst>
              <a:ext uri="{FF2B5EF4-FFF2-40B4-BE49-F238E27FC236}">
                <a16:creationId xmlns:a16="http://schemas.microsoft.com/office/drawing/2014/main" id="{6EE2984C-3E75-D122-8730-62BAC6C28530}"/>
              </a:ext>
            </a:extLst>
          </p:cNvPr>
          <p:cNvSpPr/>
          <p:nvPr/>
        </p:nvSpPr>
        <p:spPr>
          <a:xfrm>
            <a:off x="6383575" y="3977226"/>
            <a:ext cx="1020325" cy="26137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制御装置</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173D7BF4-09A2-A63A-9D5E-6235C2A0D2B8}"/>
              </a:ext>
            </a:extLst>
          </p:cNvPr>
          <p:cNvSpPr txBox="1"/>
          <p:nvPr/>
        </p:nvSpPr>
        <p:spPr>
          <a:xfrm>
            <a:off x="304558" y="1337269"/>
            <a:ext cx="2020749" cy="3785652"/>
          </a:xfrm>
          <a:prstGeom prst="rect">
            <a:avLst/>
          </a:prstGeom>
          <a:solidFill>
            <a:schemeClr val="accent3">
              <a:lumMod val="20000"/>
              <a:lumOff val="80000"/>
            </a:schemeClr>
          </a:solidFill>
        </p:spPr>
        <p:txBody>
          <a:bodyPr wrap="square" rtlCol="0">
            <a:spAutoFit/>
          </a:bodyPr>
          <a:lstStyle/>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記載例にならい、通信システムの構成図（ブロック図）を記載すること。</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en-US" altLang="ja-JP" sz="1000" dirty="0">
                <a:latin typeface="BIZ UDPゴシック" panose="020B0400000000000000" pitchFamily="50" charset="-128"/>
                <a:ea typeface="BIZ UDPゴシック" panose="020B0400000000000000" pitchFamily="50" charset="-128"/>
              </a:rPr>
              <a:t>Excel</a:t>
            </a:r>
            <a:r>
              <a:rPr lang="ja-JP" altLang="en-US" sz="1000" dirty="0">
                <a:latin typeface="BIZ UDPゴシック" panose="020B0400000000000000" pitchFamily="50" charset="-128"/>
                <a:ea typeface="BIZ UDPゴシック" panose="020B0400000000000000" pitchFamily="50" charset="-128"/>
              </a:rPr>
              <a:t>ファイルの様式</a:t>
            </a:r>
            <a:r>
              <a:rPr lang="en-US" altLang="ja-JP" sz="1000" dirty="0">
                <a:latin typeface="BIZ UDPゴシック" panose="020B0400000000000000" pitchFamily="50" charset="-128"/>
                <a:ea typeface="BIZ UDPゴシック" panose="020B0400000000000000" pitchFamily="50" charset="-128"/>
              </a:rPr>
              <a:t>D2</a:t>
            </a:r>
            <a:r>
              <a:rPr lang="ja-JP" altLang="en-US" sz="1000" dirty="0">
                <a:latin typeface="BIZ UDPゴシック" panose="020B0400000000000000" pitchFamily="50" charset="-128"/>
                <a:ea typeface="BIZ UDPゴシック" panose="020B0400000000000000" pitchFamily="50" charset="-128"/>
              </a:rPr>
              <a:t>「</a:t>
            </a:r>
            <a:r>
              <a:rPr lang="en-US" altLang="ja-JP" sz="1000" dirty="0">
                <a:latin typeface="BIZ UDPゴシック" panose="020B0400000000000000" pitchFamily="50" charset="-128"/>
                <a:ea typeface="BIZ UDPゴシック" panose="020B0400000000000000" pitchFamily="50" charset="-128"/>
              </a:rPr>
              <a:t>d</a:t>
            </a:r>
            <a:r>
              <a:rPr lang="ja-JP" altLang="en-US" sz="1000" dirty="0">
                <a:latin typeface="BIZ UDPゴシック" panose="020B0400000000000000" pitchFamily="50" charset="-128"/>
                <a:ea typeface="BIZ UDPゴシック" panose="020B0400000000000000" pitchFamily="50" charset="-128"/>
              </a:rPr>
              <a:t>：計測装置、監視・制御機器」については、ブロック内に製品名など、機器を特定できる情報を記載した上で、注釈として役割を記載すること。</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インターネット（パブリック）や社内</a:t>
            </a:r>
            <a:r>
              <a:rPr lang="en-US" altLang="ja-JP" sz="1000" dirty="0">
                <a:latin typeface="BIZ UDPゴシック" panose="020B0400000000000000" pitchFamily="50" charset="-128"/>
                <a:ea typeface="BIZ UDPゴシック" panose="020B0400000000000000" pitchFamily="50" charset="-128"/>
              </a:rPr>
              <a:t>LAN</a:t>
            </a:r>
            <a:r>
              <a:rPr lang="ja-JP" altLang="en-US" sz="1000" dirty="0">
                <a:latin typeface="BIZ UDPゴシック" panose="020B0400000000000000" pitchFamily="50" charset="-128"/>
                <a:ea typeface="BIZ UDPゴシック" panose="020B0400000000000000" pitchFamily="50" charset="-128"/>
              </a:rPr>
              <a:t>（プライベート）で直接通信を行う機器（</a:t>
            </a:r>
            <a:r>
              <a:rPr lang="en-US" altLang="ja-JP" sz="1000" dirty="0">
                <a:latin typeface="BIZ UDPゴシック" panose="020B0400000000000000" pitchFamily="50" charset="-128"/>
                <a:ea typeface="BIZ UDPゴシック" panose="020B0400000000000000" pitchFamily="50" charset="-128"/>
              </a:rPr>
              <a:t>GW</a:t>
            </a:r>
            <a:r>
              <a:rPr lang="ja-JP" altLang="en-US" sz="1000" dirty="0">
                <a:latin typeface="BIZ UDPゴシック" panose="020B0400000000000000" pitchFamily="50" charset="-128"/>
                <a:ea typeface="BIZ UDPゴシック" panose="020B0400000000000000" pitchFamily="50" charset="-128"/>
              </a:rPr>
              <a:t>）を図示すること。「遠隔監視装置」という名称でも可。</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同じ型番の機器はまとめて記載して構わない（本様式に同じ型番の機器の数量を記載する必要はない）。</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既設の</a:t>
            </a:r>
            <a:r>
              <a:rPr lang="en-US" altLang="ja-JP" sz="1000" dirty="0">
                <a:latin typeface="BIZ UDPゴシック" panose="020B0400000000000000" pitchFamily="50" charset="-128"/>
                <a:ea typeface="BIZ UDPゴシック" panose="020B0400000000000000" pitchFamily="50" charset="-128"/>
              </a:rPr>
              <a:t>EMS</a:t>
            </a:r>
            <a:r>
              <a:rPr lang="ja-JP" altLang="en-US" sz="1000" dirty="0">
                <a:latin typeface="BIZ UDPゴシック" panose="020B0400000000000000" pitchFamily="50" charset="-128"/>
                <a:ea typeface="BIZ UDPゴシック" panose="020B0400000000000000" pitchFamily="50" charset="-128"/>
              </a:rPr>
              <a:t>などに本補助事業で新規に導入する太陽光発電設備を接続する場合は、既存の機器についても図示し、接続関係が分かるようにしてください。</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凡例は追加して構わない。</a:t>
            </a:r>
            <a:endParaRPr lang="en-US" altLang="ja-JP" sz="100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F024F5D0-3A4C-DB20-2069-BDB44B1DEB14}"/>
              </a:ext>
            </a:extLst>
          </p:cNvPr>
          <p:cNvSpPr txBox="1"/>
          <p:nvPr/>
        </p:nvSpPr>
        <p:spPr>
          <a:xfrm>
            <a:off x="6724320" y="272386"/>
            <a:ext cx="1593060" cy="1938992"/>
          </a:xfrm>
          <a:prstGeom prst="rect">
            <a:avLst/>
          </a:prstGeom>
          <a:noFill/>
        </p:spPr>
        <p:txBody>
          <a:bodyPr wrap="square">
            <a:spAutoFit/>
          </a:bodyPr>
          <a:lstStyle/>
          <a:p>
            <a:r>
              <a:rPr lang="en-US" altLang="ja-JP" sz="800" dirty="0">
                <a:latin typeface="BIZ UDPゴシック" panose="020B0400000000000000" pitchFamily="50" charset="-128"/>
                <a:ea typeface="BIZ UDPゴシック" panose="020B0400000000000000" pitchFamily="50" charset="-128"/>
              </a:rPr>
              <a:t>【</a:t>
            </a:r>
            <a:r>
              <a:rPr lang="ja-JP" altLang="en-US" sz="800" dirty="0">
                <a:latin typeface="BIZ UDPゴシック" panose="020B0400000000000000" pitchFamily="50" charset="-128"/>
                <a:ea typeface="BIZ UDPゴシック" panose="020B0400000000000000" pitchFamily="50" charset="-128"/>
              </a:rPr>
              <a:t>凡例</a:t>
            </a:r>
            <a:r>
              <a:rPr lang="en-US" altLang="ja-JP" sz="800" dirty="0">
                <a:latin typeface="BIZ UDPゴシック" panose="020B0400000000000000" pitchFamily="50" charset="-128"/>
                <a:ea typeface="BIZ UDPゴシック" panose="020B0400000000000000" pitchFamily="50" charset="-128"/>
              </a:rPr>
              <a:t>】</a:t>
            </a:r>
          </a:p>
          <a:p>
            <a:r>
              <a:rPr lang="en-US" altLang="ja-JP" sz="800" dirty="0">
                <a:latin typeface="BIZ UDPゴシック" panose="020B0400000000000000" pitchFamily="50" charset="-128"/>
                <a:ea typeface="BIZ UDPゴシック" panose="020B0400000000000000" pitchFamily="50" charset="-128"/>
              </a:rPr>
              <a:t>JC-STAR</a:t>
            </a:r>
            <a:r>
              <a:rPr lang="ja-JP" altLang="en-US" sz="800" dirty="0">
                <a:latin typeface="BIZ UDPゴシック" panose="020B0400000000000000" pitchFamily="50" charset="-128"/>
                <a:ea typeface="BIZ UDPゴシック" panose="020B0400000000000000" pitchFamily="50" charset="-128"/>
              </a:rPr>
              <a:t>適合ラベル取得製品</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en-US" altLang="ja-JP" sz="800" dirty="0">
                <a:latin typeface="BIZ UDPゴシック" panose="020B0400000000000000" pitchFamily="50" charset="-128"/>
                <a:ea typeface="BIZ UDPゴシック" panose="020B0400000000000000" pitchFamily="50" charset="-128"/>
              </a:rPr>
              <a:t>IP</a:t>
            </a:r>
            <a:r>
              <a:rPr lang="ja-JP" altLang="en-US" sz="800" dirty="0">
                <a:latin typeface="BIZ UDPゴシック" panose="020B0400000000000000" pitchFamily="50" charset="-128"/>
                <a:ea typeface="BIZ UDPゴシック" panose="020B0400000000000000" pitchFamily="50" charset="-128"/>
              </a:rPr>
              <a:t>通信機器を有するものの、ラベル未取得の製品</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en-US" altLang="ja-JP" sz="800" dirty="0">
                <a:latin typeface="BIZ UDPゴシック" panose="020B0400000000000000" pitchFamily="50" charset="-128"/>
                <a:ea typeface="BIZ UDPゴシック" panose="020B0400000000000000" pitchFamily="50" charset="-128"/>
              </a:rPr>
              <a:t>IP</a:t>
            </a:r>
            <a:r>
              <a:rPr lang="ja-JP" altLang="en-US" sz="800" dirty="0">
                <a:latin typeface="BIZ UDPゴシック" panose="020B0400000000000000" pitchFamily="50" charset="-128"/>
                <a:ea typeface="BIZ UDPゴシック" panose="020B0400000000000000" pitchFamily="50" charset="-128"/>
              </a:rPr>
              <a:t>通信機能の無い機器</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a:t>
            </a: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通信以外</a:t>
            </a:r>
            <a:r>
              <a:rPr kumimoji="1" lang="en-US" altLang="ja-JP" sz="800" dirty="0">
                <a:latin typeface="BIZ UDPゴシック" panose="020B0400000000000000" pitchFamily="50" charset="-128"/>
                <a:ea typeface="BIZ UDPゴシック" panose="020B0400000000000000" pitchFamily="50" charset="-128"/>
              </a:rPr>
              <a:t>)</a:t>
            </a:r>
            <a:endParaRPr kumimoji="1" lang="ja-JP" altLang="en-US"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PVケーブル</a:t>
            </a:r>
            <a:endParaRPr lang="en-US" altLang="ja-JP" sz="800" dirty="0">
              <a:latin typeface="BIZ UDPゴシック" panose="020B0400000000000000" pitchFamily="50" charset="-128"/>
              <a:ea typeface="BIZ UDPゴシック" panose="020B0400000000000000" pitchFamily="50" charset="-128"/>
            </a:endParaRPr>
          </a:p>
          <a:p>
            <a:endParaRPr lang="ja-JP" altLang="en-US" sz="800" dirty="0">
              <a:latin typeface="BIZ UDPゴシック" panose="020B0400000000000000" pitchFamily="50" charset="-128"/>
              <a:ea typeface="BIZ UDPゴシック" panose="020B0400000000000000" pitchFamily="50" charset="-128"/>
            </a:endParaRPr>
          </a:p>
        </p:txBody>
      </p:sp>
      <p:cxnSp>
        <p:nvCxnSpPr>
          <p:cNvPr id="11" name="直線コネクタ 10">
            <a:extLst>
              <a:ext uri="{FF2B5EF4-FFF2-40B4-BE49-F238E27FC236}">
                <a16:creationId xmlns:a16="http://schemas.microsoft.com/office/drawing/2014/main" id="{ED32C86F-B926-DA71-A671-0728D28D41D5}"/>
              </a:ext>
            </a:extLst>
          </p:cNvPr>
          <p:cNvCxnSpPr>
            <a:cxnSpLocks/>
          </p:cNvCxnSpPr>
          <p:nvPr/>
        </p:nvCxnSpPr>
        <p:spPr>
          <a:xfrm>
            <a:off x="8340206" y="1939513"/>
            <a:ext cx="504000" cy="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2" name="テキスト ボックス 11">
            <a:extLst>
              <a:ext uri="{FF2B5EF4-FFF2-40B4-BE49-F238E27FC236}">
                <a16:creationId xmlns:a16="http://schemas.microsoft.com/office/drawing/2014/main" id="{982E72D0-324E-8BB9-E555-4DFE0F727359}"/>
              </a:ext>
            </a:extLst>
          </p:cNvPr>
          <p:cNvSpPr txBox="1"/>
          <p:nvPr/>
        </p:nvSpPr>
        <p:spPr>
          <a:xfrm>
            <a:off x="8317380" y="421155"/>
            <a:ext cx="468000" cy="144000"/>
          </a:xfrm>
          <a:prstGeom prst="rect">
            <a:avLst/>
          </a:prstGeom>
          <a:solidFill>
            <a:schemeClr val="bg1"/>
          </a:solidFill>
          <a:ln w="38100">
            <a:solidFill>
              <a:srgbClr val="FF0000"/>
            </a:solidFill>
          </a:ln>
        </p:spPr>
        <p:txBody>
          <a:bodyPr wrap="square" rtlCol="0">
            <a:spAutoFit/>
          </a:bodyPr>
          <a:lstStyle/>
          <a:p>
            <a:pPr algn="ctr"/>
            <a:endParaRPr lang="en-US" altLang="ja-JP" sz="1000" dirty="0">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3EEB6B5A-00F6-A34E-9AA9-A63B199620EA}"/>
              </a:ext>
            </a:extLst>
          </p:cNvPr>
          <p:cNvSpPr txBox="1"/>
          <p:nvPr/>
        </p:nvSpPr>
        <p:spPr>
          <a:xfrm>
            <a:off x="8340206" y="703443"/>
            <a:ext cx="432000" cy="144000"/>
          </a:xfrm>
          <a:prstGeom prst="rect">
            <a:avLst/>
          </a:prstGeom>
          <a:solidFill>
            <a:schemeClr val="bg1"/>
          </a:solidFill>
          <a:ln w="38100">
            <a:solidFill>
              <a:schemeClr val="tx1"/>
            </a:solidFill>
            <a:prstDash val="sysDash"/>
          </a:ln>
        </p:spPr>
        <p:txBody>
          <a:bodyPr wrap="square" rtlCol="0">
            <a:spAutoFit/>
          </a:bodyPr>
          <a:lstStyle/>
          <a:p>
            <a:pPr algn="ctr"/>
            <a:endParaRPr lang="en-US" altLang="ja-JP" sz="1000" dirty="0">
              <a:latin typeface="BIZ UDPゴシック" panose="020B0400000000000000" pitchFamily="50" charset="-128"/>
              <a:ea typeface="BIZ UDPゴシック" panose="020B0400000000000000" pitchFamily="50" charset="-128"/>
            </a:endParaRPr>
          </a:p>
        </p:txBody>
      </p:sp>
      <p:cxnSp>
        <p:nvCxnSpPr>
          <p:cNvPr id="15" name="直線コネクタ 14">
            <a:extLst>
              <a:ext uri="{FF2B5EF4-FFF2-40B4-BE49-F238E27FC236}">
                <a16:creationId xmlns:a16="http://schemas.microsoft.com/office/drawing/2014/main" id="{83099821-4282-A00F-E408-8F43CD8392C4}"/>
              </a:ext>
            </a:extLst>
          </p:cNvPr>
          <p:cNvCxnSpPr>
            <a:cxnSpLocks/>
          </p:cNvCxnSpPr>
          <p:nvPr/>
        </p:nvCxnSpPr>
        <p:spPr>
          <a:xfrm>
            <a:off x="8340206" y="1469675"/>
            <a:ext cx="504000" cy="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4C4D929C-DE57-E86E-8A21-7443C4C4E378}"/>
              </a:ext>
            </a:extLst>
          </p:cNvPr>
          <p:cNvCxnSpPr>
            <a:cxnSpLocks/>
          </p:cNvCxnSpPr>
          <p:nvPr/>
        </p:nvCxnSpPr>
        <p:spPr>
          <a:xfrm>
            <a:off x="8340206" y="1698210"/>
            <a:ext cx="50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テキスト ボックス 27">
            <a:extLst>
              <a:ext uri="{FF2B5EF4-FFF2-40B4-BE49-F238E27FC236}">
                <a16:creationId xmlns:a16="http://schemas.microsoft.com/office/drawing/2014/main" id="{5729768A-308C-D61B-ACB2-377D3E8CF4DC}"/>
              </a:ext>
            </a:extLst>
          </p:cNvPr>
          <p:cNvSpPr txBox="1"/>
          <p:nvPr/>
        </p:nvSpPr>
        <p:spPr>
          <a:xfrm>
            <a:off x="8340206" y="1014558"/>
            <a:ext cx="445174" cy="172825"/>
          </a:xfrm>
          <a:prstGeom prst="rect">
            <a:avLst/>
          </a:prstGeom>
          <a:solidFill>
            <a:schemeClr val="bg1"/>
          </a:solidFill>
          <a:ln w="9525">
            <a:solidFill>
              <a:schemeClr val="tx1"/>
            </a:solidFill>
          </a:ln>
        </p:spPr>
        <p:txBody>
          <a:bodyPr wrap="square" rtlCol="0">
            <a:spAutoFit/>
          </a:bodyPr>
          <a:lstStyle/>
          <a:p>
            <a:pPr algn="ctr"/>
            <a:endParaRPr kumimoji="1" lang="en-US" altLang="ja-JP" sz="10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79478078"/>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c8094e6-b943-4f7f-ad42-f7be029d92a7">
      <Terms xmlns="http://schemas.microsoft.com/office/infopath/2007/PartnerControls"/>
    </lcf76f155ced4ddcb4097134ff3c332f>
    <TaxCatchAll xmlns="22d15cf7-27b1-4136-b3fc-8d1c240fa93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4905914951680140A6AB41281DB37ABD" ma:contentTypeVersion="16" ma:contentTypeDescription="新しいドキュメントを作成します。" ma:contentTypeScope="" ma:versionID="77373132cb009e4de6953889a7781461">
  <xsd:schema xmlns:xsd="http://www.w3.org/2001/XMLSchema" xmlns:xs="http://www.w3.org/2001/XMLSchema" xmlns:p="http://schemas.microsoft.com/office/2006/metadata/properties" xmlns:ns2="1c8094e6-b943-4f7f-ad42-f7be029d92a7" xmlns:ns3="22d15cf7-27b1-4136-b3fc-8d1c240fa939" targetNamespace="http://schemas.microsoft.com/office/2006/metadata/properties" ma:root="true" ma:fieldsID="d382a2562f98a41905a3c42a5ea49249" ns2:_="" ns3:_="">
    <xsd:import namespace="1c8094e6-b943-4f7f-ad42-f7be029d92a7"/>
    <xsd:import namespace="22d15cf7-27b1-4136-b3fc-8d1c240fa93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3:SharedWithUsers" minOccurs="0"/>
                <xsd:element ref="ns3:SharedWithDetail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8094e6-b943-4f7f-ad42-f7be029d92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description="" ma:hidden="true" ma:indexed="true" ma:internalName="MediaServiceDateTaken" ma:readOnly="true">
      <xsd:simpleType>
        <xsd:restriction base="dms:Text"/>
      </xsd:simpleType>
    </xsd:element>
    <xsd:element name="MediaServiceObjectDetectorVersions" ma:index="12" nillable="true" ma:displayName="MediaServiceObjectDetectorVersions" ma:description=""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86517c5f-9894-42f1-95c8-805871939daa"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2d15cf7-27b1-4136-b3fc-8d1c240fa93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564407b-ac1d-404e-b7b1-a5657502f81b}" ma:internalName="TaxCatchAll" ma:showField="CatchAllData" ma:web="22d15cf7-27b1-4136-b3fc-8d1c240fa939">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D08EDC9-4977-4292-8AB8-AFE62C53C90E}">
  <ds:schemaRefs>
    <ds:schemaRef ds:uri="http://purl.org/dc/dcmitype/"/>
    <ds:schemaRef ds:uri="http://schemas.openxmlformats.org/package/2006/metadata/core-properties"/>
    <ds:schemaRef ds:uri="7b724e9c-e516-42a8-8041-206f214e8eb9"/>
    <ds:schemaRef ds:uri="http://schemas.microsoft.com/office/2006/documentManagement/types"/>
    <ds:schemaRef ds:uri="http://purl.org/dc/elements/1.1/"/>
    <ds:schemaRef ds:uri="http://www.w3.org/XML/1998/namespace"/>
    <ds:schemaRef ds:uri="http://schemas.microsoft.com/office/infopath/2007/PartnerControls"/>
    <ds:schemaRef ds:uri="90299666-6b0b-4bdd-8137-983c60bd3cfe"/>
    <ds:schemaRef ds:uri="http://schemas.microsoft.com/office/2006/metadata/properties"/>
    <ds:schemaRef ds:uri="http://purl.org/dc/terms/"/>
    <ds:schemaRef ds:uri="1c8094e6-b943-4f7f-ad42-f7be029d92a7"/>
    <ds:schemaRef ds:uri="22d15cf7-27b1-4136-b3fc-8d1c240fa939"/>
  </ds:schemaRefs>
</ds:datastoreItem>
</file>

<file path=customXml/itemProps2.xml><?xml version="1.0" encoding="utf-8"?>
<ds:datastoreItem xmlns:ds="http://schemas.openxmlformats.org/officeDocument/2006/customXml" ds:itemID="{EEEE0FB7-14A6-4C79-B06D-11C49542A345}">
  <ds:schemaRefs>
    <ds:schemaRef ds:uri="http://schemas.microsoft.com/sharepoint/v3/contenttype/forms"/>
  </ds:schemaRefs>
</ds:datastoreItem>
</file>

<file path=customXml/itemProps3.xml><?xml version="1.0" encoding="utf-8"?>
<ds:datastoreItem xmlns:ds="http://schemas.openxmlformats.org/officeDocument/2006/customXml" ds:itemID="{C6D85EBE-9EC8-4989-BF8D-6CD51B294F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8094e6-b943-4f7f-ad42-f7be029d92a7"/>
    <ds:schemaRef ds:uri="22d15cf7-27b1-4136-b3fc-8d1c240fa9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575</Words>
  <Application>Microsoft Office PowerPoint</Application>
  <PresentationFormat>画面に合わせる (4:3)</PresentationFormat>
  <Paragraphs>81</Paragraphs>
  <Slides>3</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3</vt:i4>
      </vt:variant>
    </vt:vector>
  </HeadingPairs>
  <TitlesOfParts>
    <vt:vector size="8" baseType="lpstr">
      <vt:lpstr>BIZ UDPゴシック</vt:lpstr>
      <vt:lpstr>Meiryo UI</vt:lpstr>
      <vt:lpstr>游ゴシック</vt:lpstr>
      <vt:lpstr>Arial</vt:lpstr>
      <vt:lpstr>Office テーマ</vt:lpstr>
      <vt:lpstr>通信システム構成図</vt:lpstr>
      <vt:lpstr>通信システム構成図</vt:lpstr>
      <vt:lpstr>通信システム構成図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2026-04-01T00:38:42Z</dcterms:created>
  <dcterms:modified xsi:type="dcterms:W3CDTF">2026-04-09T01:12:43Z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0x0101004905914951680140A6AB41281DB37ABD</vt:lpwstr>
  </property>
  <property fmtid="{D5CDD505-2E9C-101B-9397-08002B2CF9AE}" pid="3" name="MediaServiceImageTags">
    <vt:lpwstr/>
  </property>
</Properties>
</file>